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7"/>
    <p:restoredTop sz="94687"/>
  </p:normalViewPr>
  <p:slideViewPr>
    <p:cSldViewPr snapToGrid="0">
      <p:cViewPr varScale="1">
        <p:scale>
          <a:sx n="107" d="100"/>
          <a:sy n="107" d="100"/>
        </p:scale>
        <p:origin x="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285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91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68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ctangle" descr="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0" y="0"/>
            <a:ext cx="889635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you checkinn logo noir 2" descr="you checkinn logo noi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923925"/>
            <a:ext cx="2152650" cy="218122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YOU CHECKINN"/>
          <p:cNvSpPr txBox="1"/>
          <p:nvPr/>
        </p:nvSpPr>
        <p:spPr>
          <a:xfrm>
            <a:off x="1066800" y="4573856"/>
            <a:ext cx="7048500" cy="11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9300"/>
              </a:lnSpc>
              <a:defRPr sz="7400" b="1" spc="-599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 CHECKINN</a:t>
            </a:r>
          </a:p>
        </p:txBody>
      </p:sp>
      <p:sp>
        <p:nvSpPr>
          <p:cNvPr id="23" name="Ltat des lieux crtifi"/>
          <p:cNvSpPr txBox="1"/>
          <p:nvPr/>
        </p:nvSpPr>
        <p:spPr>
          <a:xfrm>
            <a:off x="1066800" y="5441501"/>
            <a:ext cx="7410450" cy="966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800"/>
              </a:lnSpc>
              <a:defRPr sz="6300" b="1" spc="-46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L’état des lieux cértifié.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70"/>
            <a:ext cx="11919129" cy="894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you checkinn logo noir 1" descr="you checkinn logo noi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oup 47951" descr="Group 479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908" y="1839068"/>
            <a:ext cx="3397449" cy="694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roup 47950" descr="Group 479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287" y="1836688"/>
            <a:ext cx="3182170" cy="690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roup 47952" descr="Group 479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37" y="1990725"/>
            <a:ext cx="2705101" cy="677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ARIFS"/>
          <p:cNvSpPr txBox="1"/>
          <p:nvPr/>
        </p:nvSpPr>
        <p:spPr>
          <a:xfrm>
            <a:off x="7981950" y="790557"/>
            <a:ext cx="24288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TARIFS</a:t>
            </a:r>
          </a:p>
        </p:txBody>
      </p:sp>
      <p:sp>
        <p:nvSpPr>
          <p:cNvPr id="221" name="Pour les propritaires particuliers"/>
          <p:cNvSpPr txBox="1"/>
          <p:nvPr/>
        </p:nvSpPr>
        <p:spPr>
          <a:xfrm>
            <a:off x="8073669" y="4985846"/>
            <a:ext cx="2335405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Pour les propriétaires particuliers</a:t>
            </a:r>
          </a:p>
        </p:txBody>
      </p:sp>
      <p:sp>
        <p:nvSpPr>
          <p:cNvPr id="222" name="Abonnement  partir de50  HTan Par tat des lieux990 HT"/>
          <p:cNvSpPr txBox="1"/>
          <p:nvPr/>
        </p:nvSpPr>
        <p:spPr>
          <a:xfrm>
            <a:off x="8405085" y="6124147"/>
            <a:ext cx="1923873" cy="151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ts val="2400"/>
              </a:lnSpc>
              <a:defRPr sz="1900" spc="-13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Abonnement à partir de 50 € HT/an.</a:t>
            </a:r>
          </a:p>
          <a:p>
            <a:pPr>
              <a:lnSpc>
                <a:spcPts val="2400"/>
              </a:lnSpc>
              <a:defRPr sz="1900" spc="-13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lnSpc>
                <a:spcPts val="2400"/>
              </a:lnSpc>
              <a:defRPr sz="1900" spc="-13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 état des lieux, 9.90€ HT</a:t>
            </a:r>
          </a:p>
        </p:txBody>
      </p:sp>
      <p:sp>
        <p:nvSpPr>
          <p:cNvPr id="223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24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25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70"/>
            <a:ext cx="11919129" cy="894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you checkinn logo noir 1" descr="you checkinn logo noi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roup 47950" descr="Group 479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249" y="1836688"/>
            <a:ext cx="3182170" cy="690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roup 47952" descr="Group 479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37" y="1990725"/>
            <a:ext cx="2705101" cy="677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roup 47951" descr="Group 479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944" y="1839031"/>
            <a:ext cx="3397449" cy="694852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ARIFS"/>
          <p:cNvSpPr txBox="1"/>
          <p:nvPr/>
        </p:nvSpPr>
        <p:spPr>
          <a:xfrm>
            <a:off x="7981950" y="790557"/>
            <a:ext cx="24288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TARIFS</a:t>
            </a:r>
          </a:p>
        </p:txBody>
      </p:sp>
      <p:sp>
        <p:nvSpPr>
          <p:cNvPr id="233" name="Pour les locataires"/>
          <p:cNvSpPr txBox="1"/>
          <p:nvPr/>
        </p:nvSpPr>
        <p:spPr>
          <a:xfrm rot="21187445">
            <a:off x="8530529" y="4929691"/>
            <a:ext cx="1380879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Pour les locataires</a:t>
            </a:r>
          </a:p>
        </p:txBody>
      </p:sp>
      <p:sp>
        <p:nvSpPr>
          <p:cNvPr id="234" name="Aucun frais"/>
          <p:cNvSpPr txBox="1"/>
          <p:nvPr/>
        </p:nvSpPr>
        <p:spPr>
          <a:xfrm rot="21187445">
            <a:off x="8860434" y="6934260"/>
            <a:ext cx="1576589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Aucun frais</a:t>
            </a:r>
          </a:p>
        </p:txBody>
      </p:sp>
      <p:sp>
        <p:nvSpPr>
          <p:cNvPr id="235" name="name_100 du service"/>
          <p:cNvSpPr txBox="1"/>
          <p:nvPr/>
        </p:nvSpPr>
        <p:spPr>
          <a:xfrm rot="21187445">
            <a:off x="8757851" y="6082100"/>
            <a:ext cx="16394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100% du service</a:t>
            </a:r>
          </a:p>
        </p:txBody>
      </p:sp>
      <p:sp>
        <p:nvSpPr>
          <p:cNvPr id="236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37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38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70"/>
            <a:ext cx="11919129" cy="894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you checkinn logo noir 1" descr="you checkinn logo noi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roup 47953" descr="Group 479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70" y="1800225"/>
            <a:ext cx="9086813" cy="677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ARIFS"/>
          <p:cNvSpPr txBox="1"/>
          <p:nvPr/>
        </p:nvSpPr>
        <p:spPr>
          <a:xfrm>
            <a:off x="7981950" y="790557"/>
            <a:ext cx="24288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TARIFS</a:t>
            </a:r>
          </a:p>
        </p:txBody>
      </p:sp>
      <p:sp>
        <p:nvSpPr>
          <p:cNvPr id="244" name="Pour les conciergeries et les pros"/>
          <p:cNvSpPr txBox="1"/>
          <p:nvPr/>
        </p:nvSpPr>
        <p:spPr>
          <a:xfrm>
            <a:off x="4772025" y="4795308"/>
            <a:ext cx="2333821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Pour les conciergeries</a:t>
            </a:r>
          </a:p>
          <a:p>
            <a: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les pros</a:t>
            </a:r>
          </a:p>
        </p:txBody>
      </p:sp>
      <p:sp>
        <p:nvSpPr>
          <p:cNvPr id="245" name="Abonnement sur devisen fonction du volume dactivit tat des lieux  en fonction du volume"/>
          <p:cNvSpPr txBox="1"/>
          <p:nvPr/>
        </p:nvSpPr>
        <p:spPr>
          <a:xfrm>
            <a:off x="5148362" y="5962185"/>
            <a:ext cx="1924350" cy="181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ts val="2400"/>
              </a:lnSpc>
              <a:defRPr sz="1900" spc="-11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Abonnement : sur devis en fonction du volume d’activité</a:t>
            </a:r>
          </a:p>
          <a:p>
            <a:pPr>
              <a:lnSpc>
                <a:spcPts val="2400"/>
              </a:lnSpc>
              <a:defRPr sz="1900" spc="-11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lnSpc>
                <a:spcPts val="2400"/>
              </a:lnSpc>
              <a:defRPr sz="1900" spc="-11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État des lieux : en fonction du volume</a:t>
            </a:r>
          </a:p>
        </p:txBody>
      </p:sp>
      <p:sp>
        <p:nvSpPr>
          <p:cNvPr id="246" name="Pour les propritaires particuliers"/>
          <p:cNvSpPr txBox="1"/>
          <p:nvPr/>
        </p:nvSpPr>
        <p:spPr>
          <a:xfrm>
            <a:off x="7915275" y="4795346"/>
            <a:ext cx="2335626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Pour les propriétaires particuliers</a:t>
            </a:r>
          </a:p>
        </p:txBody>
      </p:sp>
      <p:sp>
        <p:nvSpPr>
          <p:cNvPr id="247" name="Abonnement  partir de50  HTan Par tat des lieux990 HT"/>
          <p:cNvSpPr txBox="1"/>
          <p:nvPr/>
        </p:nvSpPr>
        <p:spPr>
          <a:xfrm>
            <a:off x="8304100" y="5959047"/>
            <a:ext cx="1924350" cy="151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ts val="2400"/>
              </a:lnSpc>
              <a:defRPr sz="1900" spc="-13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Abonnement à partir de 50 € HT/an.</a:t>
            </a:r>
          </a:p>
          <a:p>
            <a:pPr>
              <a:lnSpc>
                <a:spcPts val="2400"/>
              </a:lnSpc>
              <a:defRPr sz="1900" spc="-13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lnSpc>
                <a:spcPts val="2400"/>
              </a:lnSpc>
              <a:defRPr sz="1900" spc="-13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 état des lieux, 9.90€ HT</a:t>
            </a:r>
          </a:p>
        </p:txBody>
      </p:sp>
      <p:sp>
        <p:nvSpPr>
          <p:cNvPr id="248" name="Pour les locataires"/>
          <p:cNvSpPr txBox="1"/>
          <p:nvPr/>
        </p:nvSpPr>
        <p:spPr>
          <a:xfrm>
            <a:off x="11590655" y="4792395"/>
            <a:ext cx="1467141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Pour les locataires</a:t>
            </a:r>
          </a:p>
        </p:txBody>
      </p:sp>
      <p:sp>
        <p:nvSpPr>
          <p:cNvPr id="249" name="Aucun frais"/>
          <p:cNvSpPr txBox="1"/>
          <p:nvPr/>
        </p:nvSpPr>
        <p:spPr>
          <a:xfrm>
            <a:off x="11734179" y="6870928"/>
            <a:ext cx="1573811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9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Aucun frais</a:t>
            </a:r>
          </a:p>
        </p:txBody>
      </p:sp>
      <p:sp>
        <p:nvSpPr>
          <p:cNvPr id="250" name="name_100 du service"/>
          <p:cNvSpPr txBox="1"/>
          <p:nvPr/>
        </p:nvSpPr>
        <p:spPr>
          <a:xfrm>
            <a:off x="11734179" y="6016358"/>
            <a:ext cx="1697212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9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100% du service</a:t>
            </a:r>
          </a:p>
        </p:txBody>
      </p:sp>
      <p:sp>
        <p:nvSpPr>
          <p:cNvPr id="251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52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53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95435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you checkinn logo noir 1" descr="you checkinn logo noi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ARIFS"/>
          <p:cNvSpPr txBox="1"/>
          <p:nvPr/>
        </p:nvSpPr>
        <p:spPr>
          <a:xfrm>
            <a:off x="7981950" y="790557"/>
            <a:ext cx="24288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TARIFS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291DC81-2734-F0DF-722A-64E367F09501}"/>
              </a:ext>
            </a:extLst>
          </p:cNvPr>
          <p:cNvGrpSpPr/>
          <p:nvPr/>
        </p:nvGrpSpPr>
        <p:grpSpPr>
          <a:xfrm>
            <a:off x="3190875" y="2647950"/>
            <a:ext cx="8858250" cy="2886075"/>
            <a:chOff x="3190875" y="2647950"/>
            <a:chExt cx="8858250" cy="2886075"/>
          </a:xfrm>
        </p:grpSpPr>
        <p:pic>
          <p:nvPicPr>
            <p:cNvPr id="256" name="Group 47928" descr="Group 479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0875" y="2647950"/>
              <a:ext cx="8858250" cy="28860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1" name="Abonnement  partir de50  HTan Par tat des lieux990 HT"/>
            <p:cNvSpPr txBox="1"/>
            <p:nvPr/>
          </p:nvSpPr>
          <p:spPr>
            <a:xfrm>
              <a:off x="8528182" y="3096501"/>
              <a:ext cx="2558919" cy="1893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Abonnement à partir de 50 € HT/an.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Par état des lieux, 9.90€ HT</a:t>
              </a:r>
            </a:p>
          </p:txBody>
        </p:sp>
        <p:sp>
          <p:nvSpPr>
            <p:cNvPr id="262" name="Pour les propritaires particuliers"/>
            <p:cNvSpPr txBox="1"/>
            <p:nvPr/>
          </p:nvSpPr>
          <p:spPr>
            <a:xfrm>
              <a:off x="4162425" y="3700729"/>
              <a:ext cx="3028950" cy="751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Pour les propriétaires </a:t>
              </a:r>
              <a:r>
                <a:rPr dirty="0" err="1"/>
                <a:t>particuliers</a:t>
              </a:r>
              <a:endParaRPr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6EC2E2-D5FE-62AA-C8FE-81ACC4CCA022}"/>
              </a:ext>
            </a:extLst>
          </p:cNvPr>
          <p:cNvGrpSpPr/>
          <p:nvPr/>
        </p:nvGrpSpPr>
        <p:grpSpPr>
          <a:xfrm>
            <a:off x="3190875" y="5743575"/>
            <a:ext cx="8858250" cy="2886075"/>
            <a:chOff x="3190875" y="5743575"/>
            <a:chExt cx="8858250" cy="2886075"/>
          </a:xfrm>
        </p:grpSpPr>
        <p:pic>
          <p:nvPicPr>
            <p:cNvPr id="257" name="Group 47929" descr="Group 479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0875" y="5743575"/>
              <a:ext cx="8858250" cy="28860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3" name="Abonnement sur devisen fonction du volume dactivit tat des lieux  en fonction du volume"/>
            <p:cNvSpPr txBox="1"/>
            <p:nvPr/>
          </p:nvSpPr>
          <p:spPr>
            <a:xfrm>
              <a:off x="8458273" y="6001626"/>
              <a:ext cx="2552627" cy="2274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Abonnement : sur devis en fonction du volume d’activité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État des lieux : en fonction du volume</a:t>
              </a:r>
            </a:p>
          </p:txBody>
        </p:sp>
        <p:sp>
          <p:nvSpPr>
            <p:cNvPr id="264" name="Pour les conciergeries et les pros"/>
            <p:cNvSpPr txBox="1"/>
            <p:nvPr/>
          </p:nvSpPr>
          <p:spPr>
            <a:xfrm>
              <a:off x="4238625" y="6796354"/>
              <a:ext cx="3028950" cy="751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Pour les conciergeries</a:t>
              </a:r>
            </a:p>
            <a:p>
              <a:pPr algn="ctr"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et les pros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5946713-D5FD-E5BE-A1D1-E5585DF8C811}"/>
              </a:ext>
            </a:extLst>
          </p:cNvPr>
          <p:cNvGrpSpPr/>
          <p:nvPr/>
        </p:nvGrpSpPr>
        <p:grpSpPr>
          <a:xfrm>
            <a:off x="12201598" y="2647428"/>
            <a:ext cx="2886969" cy="5982110"/>
            <a:chOff x="12201598" y="2647428"/>
            <a:chExt cx="2886969" cy="5982110"/>
          </a:xfrm>
        </p:grpSpPr>
        <p:pic>
          <p:nvPicPr>
            <p:cNvPr id="258" name="Group 47904" descr="Group 4790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01598" y="2647428"/>
              <a:ext cx="2886969" cy="59821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5" name="Aucun frais"/>
            <p:cNvSpPr txBox="1"/>
            <p:nvPr/>
          </p:nvSpPr>
          <p:spPr>
            <a:xfrm>
              <a:off x="12838840" y="5628564"/>
              <a:ext cx="1963011" cy="369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Aucun frais</a:t>
              </a:r>
            </a:p>
          </p:txBody>
        </p:sp>
        <p:sp>
          <p:nvSpPr>
            <p:cNvPr id="266" name="name_100 du service"/>
            <p:cNvSpPr txBox="1"/>
            <p:nvPr/>
          </p:nvSpPr>
          <p:spPr>
            <a:xfrm>
              <a:off x="12838840" y="4564939"/>
              <a:ext cx="196301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100% du service</a:t>
              </a:r>
            </a:p>
          </p:txBody>
        </p:sp>
        <p:sp>
          <p:nvSpPr>
            <p:cNvPr id="267" name="Pour les locataires"/>
            <p:cNvSpPr txBox="1"/>
            <p:nvPr/>
          </p:nvSpPr>
          <p:spPr>
            <a:xfrm>
              <a:off x="12749823" y="3088599"/>
              <a:ext cx="1790520" cy="751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Pour les </a:t>
              </a:r>
              <a:r>
                <a:rPr dirty="0" err="1"/>
                <a:t>locataires</a:t>
              </a:r>
              <a:endParaRPr dirty="0"/>
            </a:p>
          </p:txBody>
        </p:sp>
      </p:grpSp>
      <p:sp>
        <p:nvSpPr>
          <p:cNvPr id="268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69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70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Rectangle" descr="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2505075"/>
            <a:ext cx="12020550" cy="6276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Group 47924" descr="Group 479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5" y="3257550"/>
            <a:ext cx="1952625" cy="193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Group 47921" descr="Group 479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75" y="3257550"/>
            <a:ext cx="1800225" cy="193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roup 47923" descr="Group 479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3209925"/>
            <a:ext cx="1514475" cy="193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Group 47920" descr="Group 479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81" y="6143625"/>
            <a:ext cx="2276476" cy="193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roup 47925" descr="Group 479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975" y="6143625"/>
            <a:ext cx="1800225" cy="193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roup 47922" descr="Group 479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431" y="6096000"/>
            <a:ext cx="1657351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you checkinn logo noir 1" descr="you checkinn logo noir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NOS PARTENAIRES"/>
          <p:cNvSpPr txBox="1"/>
          <p:nvPr/>
        </p:nvSpPr>
        <p:spPr>
          <a:xfrm>
            <a:off x="6010275" y="790557"/>
            <a:ext cx="6553200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NOS PARTENAIRES</a:t>
            </a:r>
          </a:p>
        </p:txBody>
      </p:sp>
      <p:sp>
        <p:nvSpPr>
          <p:cNvPr id="281" name="BLOCKCHAIN"/>
          <p:cNvSpPr txBox="1"/>
          <p:nvPr/>
        </p:nvSpPr>
        <p:spPr>
          <a:xfrm>
            <a:off x="4981575" y="4857376"/>
            <a:ext cx="2047875" cy="419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BLOCKCHAIN </a:t>
            </a:r>
          </a:p>
        </p:txBody>
      </p:sp>
      <p:sp>
        <p:nvSpPr>
          <p:cNvPr id="282" name="CLOUD"/>
          <p:cNvSpPr txBox="1"/>
          <p:nvPr/>
        </p:nvSpPr>
        <p:spPr>
          <a:xfrm>
            <a:off x="11849026" y="4857376"/>
            <a:ext cx="1161819" cy="419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CLOUD</a:t>
            </a:r>
          </a:p>
        </p:txBody>
      </p:sp>
      <p:sp>
        <p:nvSpPr>
          <p:cNvPr id="283" name="PAIEMENT"/>
          <p:cNvSpPr txBox="1"/>
          <p:nvPr/>
        </p:nvSpPr>
        <p:spPr>
          <a:xfrm>
            <a:off x="8458200" y="4809751"/>
            <a:ext cx="1590675" cy="419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PAIEMENT</a:t>
            </a:r>
          </a:p>
        </p:txBody>
      </p:sp>
      <p:sp>
        <p:nvSpPr>
          <p:cNvPr id="284" name="PORTAIL"/>
          <p:cNvSpPr txBox="1"/>
          <p:nvPr/>
        </p:nvSpPr>
        <p:spPr>
          <a:xfrm>
            <a:off x="11775169" y="7743451"/>
            <a:ext cx="1304982" cy="419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PORTAIL</a:t>
            </a:r>
          </a:p>
        </p:txBody>
      </p:sp>
      <p:sp>
        <p:nvSpPr>
          <p:cNvPr id="285" name="CAUTION"/>
          <p:cNvSpPr txBox="1"/>
          <p:nvPr/>
        </p:nvSpPr>
        <p:spPr>
          <a:xfrm>
            <a:off x="4971789" y="7743451"/>
            <a:ext cx="1446095" cy="419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CAUTION</a:t>
            </a:r>
          </a:p>
        </p:txBody>
      </p:sp>
      <p:sp>
        <p:nvSpPr>
          <p:cNvPr id="286" name="TOURISME  CULTURE"/>
          <p:cNvSpPr txBox="1"/>
          <p:nvPr/>
        </p:nvSpPr>
        <p:spPr>
          <a:xfrm>
            <a:off x="8039100" y="7313238"/>
            <a:ext cx="1733550" cy="85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TOURISME </a:t>
            </a:r>
          </a:p>
          <a:p>
            <a:pPr algn="ctr">
              <a:lnSpc>
                <a:spcPts val="3400"/>
              </a:lnSpc>
              <a:defRPr sz="2700" b="1" spc="-3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&amp; CULTURE</a:t>
            </a:r>
          </a:p>
        </p:txBody>
      </p:sp>
      <p:sp>
        <p:nvSpPr>
          <p:cNvPr id="287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88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89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6972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Ellipse 7463" descr="Ellipse 7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2990626"/>
            <a:ext cx="2390775" cy="239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you checkinn logo noir 1" descr="you checkinn logo noi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ROADMAP"/>
          <p:cNvSpPr txBox="1"/>
          <p:nvPr/>
        </p:nvSpPr>
        <p:spPr>
          <a:xfrm>
            <a:off x="1066800" y="790557"/>
            <a:ext cx="37242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ROADMAP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4B4423-E40A-3563-F0BB-F4F53119059F}"/>
              </a:ext>
            </a:extLst>
          </p:cNvPr>
          <p:cNvGrpSpPr/>
          <p:nvPr/>
        </p:nvGrpSpPr>
        <p:grpSpPr>
          <a:xfrm>
            <a:off x="5600700" y="3695477"/>
            <a:ext cx="3379259" cy="3495434"/>
            <a:chOff x="5600700" y="3695477"/>
            <a:chExt cx="3379259" cy="3495434"/>
          </a:xfrm>
        </p:grpSpPr>
        <p:pic>
          <p:nvPicPr>
            <p:cNvPr id="293" name="Ellipse 7461" descr="Ellipse 74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2150" y="3695477"/>
              <a:ext cx="2390775" cy="23907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5" name="Vector 357" descr="Vector 3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5004" y="4817233"/>
              <a:ext cx="1645594" cy="50943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4" name="Ellipse 7476" descr="Ellipse 74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700" y="63817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5" name="Ellipse 7477" descr="Ellipse 74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0700" y="69532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1" name="Dclinaisons"/>
            <p:cNvSpPr txBox="1"/>
            <p:nvPr/>
          </p:nvSpPr>
          <p:spPr>
            <a:xfrm>
              <a:off x="6153150" y="4667294"/>
              <a:ext cx="1645593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Déclinaisons</a:t>
              </a:r>
              <a:endParaRPr dirty="0"/>
            </a:p>
          </p:txBody>
        </p:sp>
        <p:sp>
          <p:nvSpPr>
            <p:cNvPr id="314" name="Htellerie de plein air Loueurs meubls"/>
            <p:cNvSpPr txBox="1"/>
            <p:nvPr/>
          </p:nvSpPr>
          <p:spPr>
            <a:xfrm>
              <a:off x="5931958" y="6343668"/>
              <a:ext cx="3048001" cy="847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Hôtellerie de plein air</a:t>
              </a:r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Loueurs meublés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A37765-4B59-BFA7-4E7B-EB717081EC39}"/>
              </a:ext>
            </a:extLst>
          </p:cNvPr>
          <p:cNvGrpSpPr/>
          <p:nvPr/>
        </p:nvGrpSpPr>
        <p:grpSpPr>
          <a:xfrm>
            <a:off x="1162050" y="4329951"/>
            <a:ext cx="3352800" cy="4327507"/>
            <a:chOff x="1162050" y="4329951"/>
            <a:chExt cx="3352800" cy="4327507"/>
          </a:xfrm>
        </p:grpSpPr>
        <p:pic>
          <p:nvPicPr>
            <p:cNvPr id="292" name="Ellipse 7460" descr="Ellipse 74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2550" y="4329951"/>
              <a:ext cx="2390775" cy="23812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7" name="Vector 356" descr="Vector 3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7363" y="5482785"/>
              <a:ext cx="1552576" cy="4935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1" name="Ellipse 7473" descr="Ellipse 74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2050" y="6997174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2" name="Ellipse 7474" descr="Ellipse 747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2050" y="7663924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3" name="Ellipse 7475" descr="Ellipse 747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62050" y="8370802"/>
              <a:ext cx="200025" cy="2000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2" name="Monte en puissance Finalisation des partenariats Extension multilingue"/>
            <p:cNvSpPr txBox="1"/>
            <p:nvPr/>
          </p:nvSpPr>
          <p:spPr>
            <a:xfrm>
              <a:off x="1457325" y="6972015"/>
              <a:ext cx="3057525" cy="1685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Montée en puissance</a:t>
              </a:r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Finalisation des partenariats</a:t>
              </a:r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Extension multilingue</a:t>
              </a:r>
            </a:p>
          </p:txBody>
        </p:sp>
        <p:sp>
          <p:nvSpPr>
            <p:cNvPr id="316" name="Court terme"/>
            <p:cNvSpPr txBox="1"/>
            <p:nvPr/>
          </p:nvSpPr>
          <p:spPr>
            <a:xfrm>
              <a:off x="1771650" y="5301768"/>
              <a:ext cx="1690204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Court </a:t>
              </a:r>
              <a:r>
                <a:rPr dirty="0" err="1"/>
                <a:t>terme</a:t>
              </a:r>
              <a:endParaRPr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7B212E9-C39B-6B55-975E-00243FE4170D}"/>
              </a:ext>
            </a:extLst>
          </p:cNvPr>
          <p:cNvGrpSpPr/>
          <p:nvPr/>
        </p:nvGrpSpPr>
        <p:grpSpPr>
          <a:xfrm>
            <a:off x="10086975" y="3950569"/>
            <a:ext cx="2691342" cy="3100642"/>
            <a:chOff x="10086975" y="3950569"/>
            <a:chExt cx="2691342" cy="3100642"/>
          </a:xfrm>
        </p:grpSpPr>
        <p:pic>
          <p:nvPicPr>
            <p:cNvPr id="298" name="Vector 358" descr="Vector 35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20846" y="4110222"/>
              <a:ext cx="1161902" cy="5138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6" name="Ellipse 7478" descr="Ellipse 747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86975" y="5667375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7" name="Ellipse 7479" descr="Ellipse 747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86975" y="62293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8" name="Ellipse 7480" descr="Ellipse 748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086975" y="681990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3" name="Tutoriels FAQ Support client"/>
            <p:cNvSpPr txBox="1"/>
            <p:nvPr/>
          </p:nvSpPr>
          <p:spPr>
            <a:xfrm>
              <a:off x="10444691" y="5645168"/>
              <a:ext cx="2333626" cy="14060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Tutoriels</a:t>
              </a:r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FAQ</a:t>
              </a:r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  <a:p>
              <a:pPr>
                <a:lnSpc>
                  <a:spcPts val="22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Support client</a:t>
              </a:r>
            </a:p>
          </p:txBody>
        </p:sp>
        <p:sp>
          <p:nvSpPr>
            <p:cNvPr id="317" name="Services"/>
            <p:cNvSpPr txBox="1"/>
            <p:nvPr/>
          </p:nvSpPr>
          <p:spPr>
            <a:xfrm>
              <a:off x="10572750" y="3950569"/>
              <a:ext cx="110490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Services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A9D8B41-6D0A-1FBA-EFCF-A7C77624E32A}"/>
              </a:ext>
            </a:extLst>
          </p:cNvPr>
          <p:cNvGrpSpPr/>
          <p:nvPr/>
        </p:nvGrpSpPr>
        <p:grpSpPr>
          <a:xfrm>
            <a:off x="13982700" y="2238151"/>
            <a:ext cx="3366009" cy="3713875"/>
            <a:chOff x="13982700" y="2238151"/>
            <a:chExt cx="3366009" cy="3713875"/>
          </a:xfrm>
        </p:grpSpPr>
        <p:pic>
          <p:nvPicPr>
            <p:cNvPr id="296" name="Ellipse 7462" descr="Ellipse 746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058900" y="2238151"/>
              <a:ext cx="2390775" cy="23907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9" name="Vector 359" descr="Vector 35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844712" y="3266852"/>
              <a:ext cx="810891" cy="5175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9" name="Ellipse 7481" descr="Ellipse 748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982700" y="4924425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5" name="Devenir la plateforme de rfrence de la scurisation locative"/>
            <p:cNvSpPr txBox="1"/>
            <p:nvPr/>
          </p:nvSpPr>
          <p:spPr>
            <a:xfrm>
              <a:off x="14291183" y="4820303"/>
              <a:ext cx="3057526" cy="1131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Devenir la plateforme de référence de la sécurisation locative</a:t>
              </a:r>
            </a:p>
          </p:txBody>
        </p:sp>
        <p:sp>
          <p:nvSpPr>
            <p:cNvPr id="318" name="Vision"/>
            <p:cNvSpPr txBox="1"/>
            <p:nvPr/>
          </p:nvSpPr>
          <p:spPr>
            <a:xfrm>
              <a:off x="14868525" y="3126019"/>
              <a:ext cx="80010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Vision</a:t>
              </a:r>
            </a:p>
          </p:txBody>
        </p:sp>
      </p:grpSp>
      <p:sp>
        <p:nvSpPr>
          <p:cNvPr id="319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320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321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you checkinn logo noir 2" descr="you checkinn logo noi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923925"/>
            <a:ext cx="2152650" cy="218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Rectangle" descr="Rectang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0"/>
            <a:ext cx="889635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YOU CHECKINN"/>
          <p:cNvSpPr txBox="1"/>
          <p:nvPr/>
        </p:nvSpPr>
        <p:spPr>
          <a:xfrm>
            <a:off x="1066800" y="4267182"/>
            <a:ext cx="5638800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 CHECKINN</a:t>
            </a:r>
          </a:p>
        </p:txBody>
      </p:sp>
      <p:sp>
        <p:nvSpPr>
          <p:cNvPr id="326" name="Merci pour votre attention et  bientt sur youcheckinncom"/>
          <p:cNvSpPr txBox="1"/>
          <p:nvPr/>
        </p:nvSpPr>
        <p:spPr>
          <a:xfrm>
            <a:off x="1066800" y="4932277"/>
            <a:ext cx="8029575" cy="215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66667"/>
              </a:lnSpc>
              <a:defRPr sz="5900" b="1" spc="-407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Merci pour votre attention</a:t>
            </a:r>
          </a:p>
          <a:p>
            <a:pPr>
              <a:lnSpc>
                <a:spcPct val="66667"/>
              </a:lnSpc>
              <a:defRPr sz="5900" b="1" spc="-407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à bientôt sur </a:t>
            </a:r>
          </a:p>
          <a:p>
            <a:pPr>
              <a:lnSpc>
                <a:spcPct val="66667"/>
              </a:lnSpc>
              <a:defRPr sz="5900" b="1" spc="-407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youcheckinn.com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732" y="1419225"/>
            <a:ext cx="12761269" cy="8867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Phone 12 Pro (Wooden Hands)" descr="iPhone 12 Pro (Wooden Hands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3771900"/>
            <a:ext cx="4810125" cy="651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you checkinn logo noir 1" descr="you checkinn logo noi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6DB8929-0769-813F-0627-8533942CEADA}"/>
              </a:ext>
            </a:extLst>
          </p:cNvPr>
          <p:cNvGrpSpPr/>
          <p:nvPr/>
        </p:nvGrpSpPr>
        <p:grpSpPr>
          <a:xfrm>
            <a:off x="13620750" y="1895475"/>
            <a:ext cx="3228975" cy="4867275"/>
            <a:chOff x="13620750" y="1895475"/>
            <a:chExt cx="3228975" cy="4867275"/>
          </a:xfrm>
        </p:grpSpPr>
        <p:pic>
          <p:nvPicPr>
            <p:cNvPr id="35" name="Rectangle 669" descr="Rectangle 6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0475" y="1895475"/>
              <a:ext cx="1619250" cy="286702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57646C8-E87B-83F8-0018-E61DC0416457}"/>
                </a:ext>
              </a:extLst>
            </p:cNvPr>
            <p:cNvGrpSpPr/>
            <p:nvPr/>
          </p:nvGrpSpPr>
          <p:grpSpPr>
            <a:xfrm>
              <a:off x="13620750" y="1895475"/>
              <a:ext cx="3228975" cy="4867275"/>
              <a:chOff x="13620750" y="1895475"/>
              <a:chExt cx="3228975" cy="4867275"/>
            </a:xfrm>
          </p:grpSpPr>
          <p:pic>
            <p:nvPicPr>
              <p:cNvPr id="34" name="Rectangle 668" descr="Rectangle 66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20750" y="1895475"/>
                <a:ext cx="1619250" cy="286702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6" name="Vector" descr="Vector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40050" y="2190750"/>
                <a:ext cx="809625" cy="88582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7" name="e" descr="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11275" y="3429000"/>
                <a:ext cx="838200" cy="83820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8" name="e" descr="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621000" y="3429000"/>
                <a:ext cx="838200" cy="83820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9" name="Rectangle 670" descr="Rectangle 67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620750" y="4762500"/>
                <a:ext cx="3228975" cy="200025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0" name="logos:macos" descr="logos:maco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68425" y="5055989"/>
                <a:ext cx="1362075" cy="31432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1" name="Vector" descr="Vector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38896" y="4981575"/>
                <a:ext cx="466726" cy="46672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2" name="e" descr="e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811375" y="5629275"/>
                <a:ext cx="838200" cy="83820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3" name="Group 47932" descr="Group 4793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63650" y="2190750"/>
                <a:ext cx="933450" cy="93345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A8B2738-6FE9-3E4D-9F0E-BB16FDDB8C7B}"/>
              </a:ext>
            </a:extLst>
          </p:cNvPr>
          <p:cNvGrpSpPr/>
          <p:nvPr/>
        </p:nvGrpSpPr>
        <p:grpSpPr>
          <a:xfrm>
            <a:off x="685800" y="2568808"/>
            <a:ext cx="11440821" cy="1287757"/>
            <a:chOff x="685800" y="2450470"/>
            <a:chExt cx="11440821" cy="1287757"/>
          </a:xfrm>
        </p:grpSpPr>
        <p:pic>
          <p:nvPicPr>
            <p:cNvPr id="25" name="Vector 352" descr="Vector 3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8159" y="2656582"/>
              <a:ext cx="2390143" cy="55022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Ellipse 7470" descr="Ellipse 747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5800" y="25717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" name="La confiance numrique au service de la location"/>
            <p:cNvSpPr txBox="1"/>
            <p:nvPr/>
          </p:nvSpPr>
          <p:spPr>
            <a:xfrm>
              <a:off x="1057072" y="2450470"/>
              <a:ext cx="7858125" cy="423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700"/>
                </a:lnSpc>
                <a:defRPr sz="3000" b="1" spc="-225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400" dirty="0"/>
                <a:t>La </a:t>
              </a:r>
              <a:r>
                <a:rPr sz="2400" dirty="0" err="1"/>
                <a:t>confiance</a:t>
              </a:r>
              <a:r>
                <a:rPr sz="2400" dirty="0"/>
                <a:t> numérique au service de la location</a:t>
              </a:r>
            </a:p>
          </p:txBody>
        </p:sp>
        <p:sp>
          <p:nvSpPr>
            <p:cNvPr id="46" name="Plateforme franaise de scurisation numrique des tats des lieux et des parcours locatifs"/>
            <p:cNvSpPr txBox="1"/>
            <p:nvPr/>
          </p:nvSpPr>
          <p:spPr>
            <a:xfrm>
              <a:off x="1035403" y="2997447"/>
              <a:ext cx="11091218" cy="740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Plateforme</a:t>
              </a:r>
              <a:r>
                <a:rPr dirty="0"/>
                <a:t> française de </a:t>
              </a:r>
              <a:r>
                <a:rPr dirty="0" err="1"/>
                <a:t>sécurisation</a:t>
              </a:r>
              <a:r>
                <a:rPr dirty="0"/>
                <a:t> numérique </a:t>
              </a:r>
              <a:endParaRPr lang="fr-FR" dirty="0"/>
            </a:p>
            <a:p>
              <a:r>
                <a:rPr dirty="0"/>
                <a:t>des états des </a:t>
              </a:r>
              <a:r>
                <a:rPr dirty="0" err="1"/>
                <a:t>lieux</a:t>
              </a:r>
              <a:r>
                <a:rPr dirty="0"/>
                <a:t> et des </a:t>
              </a:r>
              <a:r>
                <a:rPr dirty="0" err="1"/>
                <a:t>parcours</a:t>
              </a:r>
              <a:r>
                <a:rPr dirty="0"/>
                <a:t> </a:t>
              </a:r>
              <a:r>
                <a:rPr dirty="0" err="1"/>
                <a:t>locatifs</a:t>
              </a:r>
              <a:r>
                <a:rPr dirty="0"/>
                <a:t>.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4B315DC-37E4-2057-64CA-71998AC27DE1}"/>
              </a:ext>
            </a:extLst>
          </p:cNvPr>
          <p:cNvGrpSpPr/>
          <p:nvPr/>
        </p:nvGrpSpPr>
        <p:grpSpPr>
          <a:xfrm>
            <a:off x="685800" y="4575609"/>
            <a:ext cx="5229225" cy="1210571"/>
            <a:chOff x="685800" y="4113028"/>
            <a:chExt cx="5229225" cy="1210571"/>
          </a:xfrm>
        </p:grpSpPr>
        <p:pic>
          <p:nvPicPr>
            <p:cNvPr id="26" name="Vector 353" descr="Vector 3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9204" y="4291039"/>
              <a:ext cx="2246896" cy="4978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Ellipse 7471" descr="Ellipse 747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5800" y="42481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Origine du projet"/>
            <p:cNvSpPr txBox="1"/>
            <p:nvPr/>
          </p:nvSpPr>
          <p:spPr>
            <a:xfrm>
              <a:off x="1077441" y="4113028"/>
              <a:ext cx="21526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spc="-153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Origine du </a:t>
              </a:r>
              <a:r>
                <a:rPr dirty="0" err="1"/>
                <a:t>projet</a:t>
              </a:r>
              <a:endParaRPr dirty="0"/>
            </a:p>
          </p:txBody>
        </p:sp>
        <p:sp>
          <p:nvSpPr>
            <p:cNvPr id="49" name="Rencontre entre propritaires expriments et experts blockchain  IA"/>
            <p:cNvSpPr txBox="1"/>
            <p:nvPr/>
          </p:nvSpPr>
          <p:spPr>
            <a:xfrm>
              <a:off x="1066800" y="4572876"/>
              <a:ext cx="4848225" cy="750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Rencontre entre propriétaires </a:t>
              </a:r>
              <a:r>
                <a:rPr dirty="0" err="1"/>
                <a:t>expérimentés</a:t>
              </a:r>
              <a:r>
                <a:rPr dirty="0"/>
                <a:t> et experts blockchain / IA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E6FDD8F-CE5B-4F7B-23AC-0627F2541A46}"/>
              </a:ext>
            </a:extLst>
          </p:cNvPr>
          <p:cNvGrpSpPr/>
          <p:nvPr/>
        </p:nvGrpSpPr>
        <p:grpSpPr>
          <a:xfrm>
            <a:off x="685800" y="6463824"/>
            <a:ext cx="5229225" cy="2040376"/>
            <a:chOff x="685800" y="5904425"/>
            <a:chExt cx="5229225" cy="2040376"/>
          </a:xfrm>
        </p:grpSpPr>
        <p:pic>
          <p:nvPicPr>
            <p:cNvPr id="27" name="Vector 354" descr="Vector 35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9204" y="6080276"/>
              <a:ext cx="1906564" cy="4824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Ellipse 7472" descr="Ellipse 747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5800" y="6038850"/>
              <a:ext cx="200025" cy="2000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Valeur ajoute"/>
            <p:cNvSpPr txBox="1"/>
            <p:nvPr/>
          </p:nvSpPr>
          <p:spPr>
            <a:xfrm>
              <a:off x="1077441" y="5904425"/>
              <a:ext cx="18478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spc="-153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Valeur </a:t>
              </a:r>
              <a:r>
                <a:rPr dirty="0" err="1"/>
                <a:t>ajoutée</a:t>
              </a:r>
              <a:endParaRPr dirty="0"/>
            </a:p>
          </p:txBody>
        </p:sp>
        <p:sp>
          <p:nvSpPr>
            <p:cNvPr id="50" name="Scurisation des documents Gain de temps oprationnel Fiabilit et traabilit des donnes Service au locataire"/>
            <p:cNvSpPr txBox="1"/>
            <p:nvPr/>
          </p:nvSpPr>
          <p:spPr>
            <a:xfrm>
              <a:off x="1066800" y="6432078"/>
              <a:ext cx="4848225" cy="1512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Sécurisation</a:t>
              </a:r>
              <a:r>
                <a:rPr dirty="0"/>
                <a:t> des documents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Gain de temps </a:t>
              </a:r>
              <a:r>
                <a:rPr dirty="0" err="1"/>
                <a:t>opérationnel</a:t>
              </a:r>
              <a:endParaRPr dirty="0"/>
            </a:p>
            <a:p>
              <a: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Fiabilité</a:t>
              </a:r>
              <a:r>
                <a:rPr dirty="0"/>
                <a:t> et </a:t>
              </a:r>
              <a:r>
                <a:rPr dirty="0" err="1"/>
                <a:t>traçabilité</a:t>
              </a:r>
              <a:r>
                <a:rPr dirty="0"/>
                <a:t> des données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Service au </a:t>
              </a:r>
              <a:r>
                <a:rPr dirty="0" err="1"/>
                <a:t>locataire</a:t>
              </a:r>
              <a:endParaRPr dirty="0"/>
            </a:p>
          </p:txBody>
        </p:sp>
      </p:grpSp>
      <p:sp>
        <p:nvSpPr>
          <p:cNvPr id="51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You </a:t>
            </a:r>
            <a:r>
              <a:rPr dirty="0" err="1"/>
              <a:t>Checkinn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marque de </a:t>
            </a:r>
            <a:r>
              <a:rPr dirty="0" err="1"/>
              <a:t>ControlH</a:t>
            </a:r>
            <a:r>
              <a:rPr dirty="0"/>
              <a:t>  SAS</a:t>
            </a:r>
          </a:p>
        </p:txBody>
      </p:sp>
      <p:sp>
        <p:nvSpPr>
          <p:cNvPr id="52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53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www.youcheckinn.com</a:t>
            </a:r>
            <a:endParaRPr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EE93D44-86CF-8F2E-A07B-1A4662DDA376}"/>
              </a:ext>
            </a:extLst>
          </p:cNvPr>
          <p:cNvGrpSpPr/>
          <p:nvPr/>
        </p:nvGrpSpPr>
        <p:grpSpPr>
          <a:xfrm>
            <a:off x="1066800" y="800082"/>
            <a:ext cx="5638800" cy="1229388"/>
            <a:chOff x="1066800" y="800082"/>
            <a:chExt cx="5638800" cy="1229388"/>
          </a:xfrm>
        </p:grpSpPr>
        <p:sp>
          <p:nvSpPr>
            <p:cNvPr id="44" name="YOU CHECKINN"/>
            <p:cNvSpPr txBox="1"/>
            <p:nvPr/>
          </p:nvSpPr>
          <p:spPr>
            <a:xfrm>
              <a:off x="1066800" y="800082"/>
              <a:ext cx="5638800" cy="9144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7400"/>
                </a:lnSpc>
                <a:defRPr sz="5900" b="1" spc="-525">
                  <a:gradFill flip="none" rotWithShape="1">
                    <a:gsLst>
                      <a:gs pos="0">
                        <a:srgbClr val="005736"/>
                      </a:gs>
                      <a:gs pos="100000">
                        <a:srgbClr val="048B34"/>
                      </a:gs>
                    </a:gsLst>
                    <a:lin ang="0" scaled="0"/>
                  </a:gra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YOU  CHECKINN</a:t>
              </a:r>
            </a:p>
          </p:txBody>
        </p:sp>
        <p:sp>
          <p:nvSpPr>
            <p:cNvPr id="7" name="Origine du projet">
              <a:extLst>
                <a:ext uri="{FF2B5EF4-FFF2-40B4-BE49-F238E27FC236}">
                  <a16:creationId xmlns:a16="http://schemas.microsoft.com/office/drawing/2014/main" id="{19B1FDF6-07C6-3A28-8626-486825009676}"/>
                </a:ext>
              </a:extLst>
            </p:cNvPr>
            <p:cNvSpPr txBox="1"/>
            <p:nvPr/>
          </p:nvSpPr>
          <p:spPr>
            <a:xfrm>
              <a:off x="1197620" y="1644749"/>
              <a:ext cx="3137712" cy="3847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spc="-153">
                  <a:solidFill>
                    <a:srgbClr val="1E1E1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fr-FR" sz="3200" dirty="0"/>
                <a:t>Confidence First !</a:t>
              </a:r>
              <a:endParaRPr sz="3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you checkinn logo noir 1" descr="you checkinn logo noi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D6B4112-27A0-D7AB-0E65-E0692034F6D4}"/>
              </a:ext>
            </a:extLst>
          </p:cNvPr>
          <p:cNvGrpSpPr/>
          <p:nvPr/>
        </p:nvGrpSpPr>
        <p:grpSpPr>
          <a:xfrm>
            <a:off x="2394838" y="3488552"/>
            <a:ext cx="3371850" cy="3371850"/>
            <a:chOff x="9334500" y="2466975"/>
            <a:chExt cx="3371850" cy="3371850"/>
          </a:xfrm>
        </p:grpSpPr>
        <p:pic>
          <p:nvPicPr>
            <p:cNvPr id="56" name="Group 47908" descr="Group 479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4500" y="2466975"/>
              <a:ext cx="3371850" cy="33718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" name="Constat"/>
            <p:cNvSpPr txBox="1"/>
            <p:nvPr/>
          </p:nvSpPr>
          <p:spPr>
            <a:xfrm>
              <a:off x="10172700" y="3181617"/>
              <a:ext cx="171450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Constat :</a:t>
              </a:r>
            </a:p>
          </p:txBody>
        </p:sp>
        <p:sp>
          <p:nvSpPr>
            <p:cNvPr id="62" name="tats des lieux longs contraignants parfois bcls"/>
            <p:cNvSpPr txBox="1"/>
            <p:nvPr/>
          </p:nvSpPr>
          <p:spPr>
            <a:xfrm>
              <a:off x="10105925" y="3601326"/>
              <a:ext cx="1829000" cy="1512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États des lieux longs, contraignants, parfois bâclés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8538574-520B-8418-3300-0AA578652CB9}"/>
              </a:ext>
            </a:extLst>
          </p:cNvPr>
          <p:cNvGrpSpPr/>
          <p:nvPr/>
        </p:nvGrpSpPr>
        <p:grpSpPr>
          <a:xfrm>
            <a:off x="-5324" y="1242793"/>
            <a:ext cx="18288000" cy="9172575"/>
            <a:chOff x="-5324" y="1242793"/>
            <a:chExt cx="18288000" cy="9172575"/>
          </a:xfrm>
        </p:grpSpPr>
        <p:pic>
          <p:nvPicPr>
            <p:cNvPr id="55" name="Vector" descr="Vecto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324" y="1242793"/>
              <a:ext cx="18288000" cy="91725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Des tats des lieux scuris et digitalis"/>
            <p:cNvSpPr txBox="1"/>
            <p:nvPr/>
          </p:nvSpPr>
          <p:spPr>
            <a:xfrm>
              <a:off x="13180072" y="1852585"/>
              <a:ext cx="5038209" cy="16878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lnSpc>
                  <a:spcPts val="4500"/>
                </a:lnSpc>
                <a:defRPr sz="3600" b="1" spc="-300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fr-FR" dirty="0"/>
                <a:t>You </a:t>
              </a:r>
              <a:r>
                <a:rPr lang="fr-FR" dirty="0" err="1"/>
                <a:t>Checkinn</a:t>
              </a:r>
              <a:r>
                <a:rPr lang="fr-FR" dirty="0"/>
                <a:t> :</a:t>
              </a:r>
            </a:p>
            <a:p>
              <a:r>
                <a:rPr dirty="0">
                  <a:solidFill>
                    <a:schemeClr val="tx1"/>
                  </a:solidFill>
                </a:rPr>
                <a:t>Des états des </a:t>
              </a:r>
              <a:r>
                <a:rPr dirty="0" err="1">
                  <a:solidFill>
                    <a:schemeClr val="tx1"/>
                  </a:solidFill>
                </a:rPr>
                <a:t>lieux</a:t>
              </a:r>
              <a:r>
                <a:rPr dirty="0">
                  <a:solidFill>
                    <a:schemeClr val="tx1"/>
                  </a:solidFill>
                </a:rPr>
                <a:t> </a:t>
              </a:r>
              <a:r>
                <a:rPr dirty="0" err="1">
                  <a:solidFill>
                    <a:schemeClr val="tx1"/>
                  </a:solidFill>
                </a:rPr>
                <a:t>sécurisé</a:t>
              </a:r>
              <a:r>
                <a:rPr lang="fr-FR" dirty="0">
                  <a:solidFill>
                    <a:schemeClr val="tx1"/>
                  </a:solidFill>
                </a:rPr>
                <a:t>s</a:t>
              </a:r>
              <a:r>
                <a:rPr dirty="0">
                  <a:solidFill>
                    <a:schemeClr val="tx1"/>
                  </a:solidFill>
                </a:rPr>
                <a:t> et </a:t>
              </a:r>
              <a:r>
                <a:rPr dirty="0" err="1">
                  <a:solidFill>
                    <a:schemeClr val="tx1"/>
                  </a:solidFill>
                </a:rPr>
                <a:t>digitalisé</a:t>
              </a:r>
              <a:r>
                <a:rPr lang="fr-FR" dirty="0">
                  <a:solidFill>
                    <a:schemeClr val="tx1"/>
                  </a:solidFill>
                </a:rPr>
                <a:t>s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98CDCE-AF6A-9C31-8AAE-9B285B8C8F3A}"/>
              </a:ext>
            </a:extLst>
          </p:cNvPr>
          <p:cNvGrpSpPr/>
          <p:nvPr/>
        </p:nvGrpSpPr>
        <p:grpSpPr>
          <a:xfrm>
            <a:off x="5915503" y="6400781"/>
            <a:ext cx="3371850" cy="3371850"/>
            <a:chOff x="5724525" y="6086475"/>
            <a:chExt cx="3371850" cy="3371850"/>
          </a:xfrm>
        </p:grpSpPr>
        <p:pic>
          <p:nvPicPr>
            <p:cNvPr id="57" name="Group 47907" descr="Group 479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525" y="6086475"/>
              <a:ext cx="3371850" cy="33718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5" name="Constat"/>
            <p:cNvSpPr txBox="1"/>
            <p:nvPr/>
          </p:nvSpPr>
          <p:spPr>
            <a:xfrm>
              <a:off x="6372225" y="6801117"/>
              <a:ext cx="210502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Constat :</a:t>
              </a:r>
            </a:p>
          </p:txBody>
        </p:sp>
        <p:sp>
          <p:nvSpPr>
            <p:cNvPr id="66" name="Supports non scuriss  papier photos fichiers disperss"/>
            <p:cNvSpPr txBox="1"/>
            <p:nvPr/>
          </p:nvSpPr>
          <p:spPr>
            <a:xfrm>
              <a:off x="6348412" y="7182726"/>
              <a:ext cx="2105026" cy="1512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Supports non sécurisés : papier, photos, fichiers dispersés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7ACA2ED-5293-7BBC-C5CF-6771A5F21DB0}"/>
              </a:ext>
            </a:extLst>
          </p:cNvPr>
          <p:cNvGrpSpPr/>
          <p:nvPr/>
        </p:nvGrpSpPr>
        <p:grpSpPr>
          <a:xfrm>
            <a:off x="13817060" y="6248426"/>
            <a:ext cx="3371850" cy="3371850"/>
            <a:chOff x="5772150" y="2495721"/>
            <a:chExt cx="3371850" cy="3371850"/>
          </a:xfrm>
        </p:grpSpPr>
        <p:pic>
          <p:nvPicPr>
            <p:cNvPr id="58" name="Group 47905" descr="Group 479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2150" y="2495721"/>
              <a:ext cx="3371850" cy="33718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7" name="Enjeu"/>
            <p:cNvSpPr txBox="1"/>
            <p:nvPr/>
          </p:nvSpPr>
          <p:spPr>
            <a:xfrm>
              <a:off x="6696075" y="3362592"/>
              <a:ext cx="143827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Enjeu :</a:t>
              </a:r>
            </a:p>
          </p:txBody>
        </p:sp>
        <p:sp>
          <p:nvSpPr>
            <p:cNvPr id="68" name="Simplifier et scuriser le processus"/>
            <p:cNvSpPr txBox="1"/>
            <p:nvPr/>
          </p:nvSpPr>
          <p:spPr>
            <a:xfrm>
              <a:off x="6696075" y="3753726"/>
              <a:ext cx="1438275" cy="1131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Simplifier et </a:t>
              </a:r>
              <a:r>
                <a:rPr dirty="0" err="1"/>
                <a:t>sécuriser</a:t>
              </a:r>
              <a:r>
                <a:rPr dirty="0"/>
                <a:t> le processus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FE5AEFE-960C-9D22-132B-CEADE24D511E}"/>
              </a:ext>
            </a:extLst>
          </p:cNvPr>
          <p:cNvGrpSpPr/>
          <p:nvPr/>
        </p:nvGrpSpPr>
        <p:grpSpPr>
          <a:xfrm>
            <a:off x="9661276" y="3627892"/>
            <a:ext cx="3371850" cy="3371850"/>
            <a:chOff x="9334500" y="6086475"/>
            <a:chExt cx="3371850" cy="3371850"/>
          </a:xfrm>
        </p:grpSpPr>
        <p:pic>
          <p:nvPicPr>
            <p:cNvPr id="59" name="Group 47906" descr="Group 479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4500" y="6086475"/>
              <a:ext cx="3371850" cy="33718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9" name="Consquences"/>
            <p:cNvSpPr txBox="1"/>
            <p:nvPr/>
          </p:nvSpPr>
          <p:spPr>
            <a:xfrm>
              <a:off x="10058400" y="6620142"/>
              <a:ext cx="21145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15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Conséquences :</a:t>
              </a:r>
            </a:p>
          </p:txBody>
        </p:sp>
        <p:sp>
          <p:nvSpPr>
            <p:cNvPr id="70" name="Litiges frquents Difficult de preuve Inscurit juridique"/>
            <p:cNvSpPr txBox="1"/>
            <p:nvPr/>
          </p:nvSpPr>
          <p:spPr>
            <a:xfrm>
              <a:off x="9872662" y="7206539"/>
              <a:ext cx="2314576" cy="1131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Litiges fréquents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Difficulté de preuve</a:t>
              </a:r>
            </a:p>
            <a:p>
              <a:pPr>
                <a:lnSpc>
                  <a:spcPts val="3000"/>
                </a:lnSpc>
                <a:defRPr sz="2400" spc="-129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Insécurité juridique</a:t>
              </a:r>
            </a:p>
          </p:txBody>
        </p:sp>
      </p:grpSp>
      <p:sp>
        <p:nvSpPr>
          <p:cNvPr id="71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72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73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130D640-203C-110B-144D-9D81574B9D65}"/>
              </a:ext>
            </a:extLst>
          </p:cNvPr>
          <p:cNvGrpSpPr/>
          <p:nvPr/>
        </p:nvGrpSpPr>
        <p:grpSpPr>
          <a:xfrm>
            <a:off x="581026" y="1087133"/>
            <a:ext cx="10208894" cy="1609369"/>
            <a:chOff x="581025" y="1087133"/>
            <a:chExt cx="13154025" cy="1609369"/>
          </a:xfrm>
        </p:grpSpPr>
        <p:sp>
          <p:nvSpPr>
            <p:cNvPr id="63" name="LETAT DES LIEUX notre Coeur de mtier"/>
            <p:cNvSpPr txBox="1"/>
            <p:nvPr/>
          </p:nvSpPr>
          <p:spPr>
            <a:xfrm>
              <a:off x="581025" y="1087133"/>
              <a:ext cx="13154025" cy="877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7400"/>
                </a:lnSpc>
                <a:defRPr sz="5900" b="1" spc="-525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gradFill flip="none" rotWithShape="1">
                    <a:gsLst>
                      <a:gs pos="0">
                        <a:srgbClr val="005736"/>
                      </a:gs>
                      <a:gs pos="100000">
                        <a:srgbClr val="048B34"/>
                      </a:gs>
                    </a:gsLst>
                    <a:lin ang="0" scaled="0"/>
                  </a:gradFill>
                </a:rPr>
                <a:t>L’ETAT DES LIEUX </a:t>
              </a:r>
              <a:r>
                <a:rPr spc="-750" dirty="0"/>
                <a:t> </a:t>
              </a:r>
              <a:endParaRPr lang="fr-FR" spc="-75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158736A-995F-57AA-DAE5-610C115795DA}"/>
                </a:ext>
              </a:extLst>
            </p:cNvPr>
            <p:cNvSpPr txBox="1"/>
            <p:nvPr/>
          </p:nvSpPr>
          <p:spPr>
            <a:xfrm>
              <a:off x="581025" y="1727134"/>
              <a:ext cx="9310742" cy="969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ts val="7400"/>
                </a:lnSpc>
                <a:defRPr sz="5900" b="1" spc="-525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FR" dirty="0">
                  <a:solidFill>
                    <a:srgbClr val="1E1E1E"/>
                  </a:solidFill>
                </a:rPr>
                <a:t>Notre </a:t>
              </a:r>
              <a:r>
                <a:rPr lang="fr-FR" dirty="0" err="1">
                  <a:solidFill>
                    <a:srgbClr val="1E1E1E"/>
                  </a:solidFill>
                </a:rPr>
                <a:t>Coeur</a:t>
              </a:r>
              <a:r>
                <a:rPr lang="fr-FR" dirty="0">
                  <a:solidFill>
                    <a:srgbClr val="1E1E1E"/>
                  </a:solidFill>
                </a:rPr>
                <a:t> de métier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you checkinn logo noir 2" descr="you checkinn logo noi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225" y="247650"/>
            <a:ext cx="1362075" cy="136207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Validation et observations  Locataire"/>
          <p:cNvSpPr txBox="1"/>
          <p:nvPr/>
        </p:nvSpPr>
        <p:spPr>
          <a:xfrm>
            <a:off x="3343275" y="7896207"/>
            <a:ext cx="11868150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Validation et observations → </a:t>
            </a:r>
            <a:r>
              <a:rPr dirty="0" err="1"/>
              <a:t>Locataire</a:t>
            </a:r>
            <a:endParaRPr dirty="0"/>
          </a:p>
        </p:txBody>
      </p:sp>
      <p:sp>
        <p:nvSpPr>
          <p:cNvPr id="98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0F96138-8A00-4722-8E1D-AB91629CB5B8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6" name="Rectangle" descr="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8" name="PARCOURS UTILISATEUR HEBERGEUR"/>
            <p:cNvSpPr txBox="1"/>
            <p:nvPr/>
          </p:nvSpPr>
          <p:spPr>
            <a:xfrm>
              <a:off x="1066800" y="790557"/>
              <a:ext cx="13163550" cy="9144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7400"/>
                </a:lnSpc>
                <a:defRPr sz="5900" b="1" spc="-5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PARCOURS UTILISATEUR HEBERGEUR</a:t>
              </a:r>
            </a:p>
          </p:txBody>
        </p:sp>
        <p:sp>
          <p:nvSpPr>
            <p:cNvPr id="96" name="Un parcours simple et structur"/>
            <p:cNvSpPr txBox="1"/>
            <p:nvPr/>
          </p:nvSpPr>
          <p:spPr>
            <a:xfrm>
              <a:off x="1066800" y="1541069"/>
              <a:ext cx="5962650" cy="5564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4500"/>
                </a:lnSpc>
                <a:defRPr sz="3600" b="1" spc="-300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Un parcours simple et structuré</a:t>
              </a:r>
            </a:p>
          </p:txBody>
        </p:sp>
        <p:sp>
          <p:nvSpPr>
            <p:cNvPr id="97" name="You Checkinn une marque de ControlH SAS"/>
            <p:cNvSpPr txBox="1"/>
            <p:nvPr/>
          </p:nvSpPr>
          <p:spPr>
            <a:xfrm>
              <a:off x="581025" y="9477394"/>
              <a:ext cx="4486275" cy="2952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2400"/>
                </a:lnSpc>
                <a:defRPr sz="1900" spc="-15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You Checkinn une marque de ControlH  SAS</a:t>
              </a:r>
            </a:p>
          </p:txBody>
        </p:sp>
        <p:sp>
          <p:nvSpPr>
            <p:cNvPr id="99" name="wwwyoucheckinncom"/>
            <p:cNvSpPr txBox="1"/>
            <p:nvPr/>
          </p:nvSpPr>
          <p:spPr>
            <a:xfrm>
              <a:off x="581025" y="9725044"/>
              <a:ext cx="2314575" cy="2952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2400"/>
                </a:lnSpc>
                <a:defRPr sz="1900" spc="-15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www.youcheckinn.com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CA5D2D-CB13-FF21-BF9D-7F49458343D3}"/>
              </a:ext>
            </a:extLst>
          </p:cNvPr>
          <p:cNvGrpSpPr/>
          <p:nvPr/>
        </p:nvGrpSpPr>
        <p:grpSpPr>
          <a:xfrm>
            <a:off x="2133600" y="2952769"/>
            <a:ext cx="3829050" cy="5276850"/>
            <a:chOff x="2524125" y="2476500"/>
            <a:chExt cx="3829050" cy="5276850"/>
          </a:xfrm>
        </p:grpSpPr>
        <p:pic>
          <p:nvPicPr>
            <p:cNvPr id="77" name="Rectangle 668" descr="Rectangle 6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4125" y="2476500"/>
              <a:ext cx="3829050" cy="5276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Rectangle 671" descr="Rectangle 6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2225" y="2476500"/>
              <a:ext cx="3752850" cy="666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0" name="Inscription"/>
            <p:cNvSpPr txBox="1"/>
            <p:nvPr/>
          </p:nvSpPr>
          <p:spPr>
            <a:xfrm>
              <a:off x="3771900" y="3010167"/>
              <a:ext cx="13525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Inscription</a:t>
              </a:r>
            </a:p>
          </p:txBody>
        </p:sp>
        <p:sp>
          <p:nvSpPr>
            <p:cNvPr id="92" name="Cration du compte et choix de labonnement"/>
            <p:cNvSpPr txBox="1"/>
            <p:nvPr/>
          </p:nvSpPr>
          <p:spPr>
            <a:xfrm>
              <a:off x="2924175" y="4315701"/>
              <a:ext cx="3057525" cy="750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Création du compte et choix de l’abonnement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44A5FCE-E972-BE63-8C0C-250481CE67FF}"/>
              </a:ext>
            </a:extLst>
          </p:cNvPr>
          <p:cNvGrpSpPr/>
          <p:nvPr/>
        </p:nvGrpSpPr>
        <p:grpSpPr>
          <a:xfrm>
            <a:off x="7748588" y="3019444"/>
            <a:ext cx="3829050" cy="5276850"/>
            <a:chOff x="7334250" y="2476500"/>
            <a:chExt cx="3829050" cy="5276850"/>
          </a:xfrm>
        </p:grpSpPr>
        <p:pic>
          <p:nvPicPr>
            <p:cNvPr id="80" name="Rectangle 669" descr="Rectangle 6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4250" y="2476500"/>
              <a:ext cx="3829050" cy="5276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2" name="Rectangle 672" descr="Rectangle 6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2350" y="2476500"/>
              <a:ext cx="3752850" cy="666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1" name="Cration du logement"/>
            <p:cNvSpPr txBox="1"/>
            <p:nvPr/>
          </p:nvSpPr>
          <p:spPr>
            <a:xfrm>
              <a:off x="7867650" y="3010167"/>
              <a:ext cx="279082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Création du logement</a:t>
              </a:r>
            </a:p>
          </p:txBody>
        </p:sp>
        <p:sp>
          <p:nvSpPr>
            <p:cNvPr id="93" name="Propritaires ou leurs reprsentants Photos et description pice par pice Assistance IA Inventaire structur et document"/>
            <p:cNvSpPr txBox="1"/>
            <p:nvPr/>
          </p:nvSpPr>
          <p:spPr>
            <a:xfrm>
              <a:off x="7734300" y="4087101"/>
              <a:ext cx="3057525" cy="2655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Propriétaires ou leurs représentants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Photos et description pièce par pièce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Assistance IA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Inventaire structuré et documenté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30F46F-F0A3-76C1-4A7A-D842F7995592}"/>
              </a:ext>
            </a:extLst>
          </p:cNvPr>
          <p:cNvGrpSpPr/>
          <p:nvPr/>
        </p:nvGrpSpPr>
        <p:grpSpPr>
          <a:xfrm>
            <a:off x="13030200" y="3076575"/>
            <a:ext cx="3829050" cy="5276850"/>
            <a:chOff x="11934825" y="2476500"/>
            <a:chExt cx="3829050" cy="5276850"/>
          </a:xfrm>
        </p:grpSpPr>
        <p:pic>
          <p:nvPicPr>
            <p:cNvPr id="83" name="Rectangle 670" descr="Rectangle 6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34825" y="2476500"/>
              <a:ext cx="3829050" cy="5276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4" name="Rectangle 673" descr="Rectangle 6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72925" y="2476500"/>
              <a:ext cx="3752850" cy="666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4" name="Contrat de location Prise de caution Etat des lieux Livret numrique Info culturel  touristique"/>
            <p:cNvSpPr txBox="1"/>
            <p:nvPr/>
          </p:nvSpPr>
          <p:spPr>
            <a:xfrm>
              <a:off x="12325350" y="4096626"/>
              <a:ext cx="3057525" cy="2274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Contrat de location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Prise de caution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Etat des lieux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Livret numérique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129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Info culturel &amp; touristique</a:t>
              </a:r>
            </a:p>
          </p:txBody>
        </p:sp>
        <p:sp>
          <p:nvSpPr>
            <p:cNvPr id="95" name="Attribution logement au locataire"/>
            <p:cNvSpPr txBox="1"/>
            <p:nvPr/>
          </p:nvSpPr>
          <p:spPr>
            <a:xfrm>
              <a:off x="12325350" y="3005404"/>
              <a:ext cx="3048000" cy="751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lnSpc>
                  <a:spcPts val="3000"/>
                </a:lnSpc>
                <a:defRPr sz="2400" b="1" i="1" spc="-225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Attribution logement au locataire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you checkinn logo noir 1" descr="you checkinn logo noi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FONCTIONNALITS CLS"/>
          <p:cNvSpPr txBox="1"/>
          <p:nvPr/>
        </p:nvSpPr>
        <p:spPr>
          <a:xfrm>
            <a:off x="1066800" y="4467842"/>
            <a:ext cx="6553200" cy="1351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52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FONCTIONNALITÉS CLÉS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B11FA2-9918-7C45-E9CD-7C60EA8BA18E}"/>
              </a:ext>
            </a:extLst>
          </p:cNvPr>
          <p:cNvGrpSpPr/>
          <p:nvPr/>
        </p:nvGrpSpPr>
        <p:grpSpPr>
          <a:xfrm>
            <a:off x="7825160" y="1874944"/>
            <a:ext cx="9757990" cy="2533358"/>
            <a:chOff x="7825160" y="1943100"/>
            <a:chExt cx="9757990" cy="2533358"/>
          </a:xfrm>
        </p:grpSpPr>
        <p:sp>
          <p:nvSpPr>
            <p:cNvPr id="101" name="name_1"/>
            <p:cNvSpPr txBox="1"/>
            <p:nvPr/>
          </p:nvSpPr>
          <p:spPr>
            <a:xfrm>
              <a:off x="7825160" y="1943392"/>
              <a:ext cx="1000126" cy="2533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19100"/>
                </a:lnSpc>
                <a:defRPr sz="21500" b="1" spc="-2625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1</a:t>
              </a:r>
            </a:p>
          </p:txBody>
        </p:sp>
        <p:pic>
          <p:nvPicPr>
            <p:cNvPr id="104" name="Rectangle 668" descr="Rectangle 6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7750" y="1943100"/>
              <a:ext cx="8915400" cy="20193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8" name="Rectangle 671" descr="Rectangle 6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5850" y="1943100"/>
              <a:ext cx="114300" cy="19431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5" name="Cration structure du logement"/>
            <p:cNvSpPr txBox="1"/>
            <p:nvPr/>
          </p:nvSpPr>
          <p:spPr>
            <a:xfrm>
              <a:off x="9144000" y="2059045"/>
              <a:ext cx="4105275" cy="3681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300" b="1" spc="-132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Création structurée du logement</a:t>
              </a:r>
            </a:p>
          </p:txBody>
        </p:sp>
        <p:sp>
          <p:nvSpPr>
            <p:cNvPr id="116" name="Logement  pice  lments  inventaire"/>
            <p:cNvSpPr txBox="1"/>
            <p:nvPr/>
          </p:nvSpPr>
          <p:spPr>
            <a:xfrm>
              <a:off x="9144000" y="2726379"/>
              <a:ext cx="6010275" cy="367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Logement → pièce → éléments → inventaire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18E3233-494B-E766-3C13-976B71D65379}"/>
              </a:ext>
            </a:extLst>
          </p:cNvPr>
          <p:cNvGrpSpPr/>
          <p:nvPr/>
        </p:nvGrpSpPr>
        <p:grpSpPr>
          <a:xfrm>
            <a:off x="7825160" y="4152014"/>
            <a:ext cx="9757990" cy="2533358"/>
            <a:chOff x="7825160" y="4181475"/>
            <a:chExt cx="9757990" cy="2533358"/>
          </a:xfrm>
        </p:grpSpPr>
        <p:sp>
          <p:nvSpPr>
            <p:cNvPr id="102" name="name_2"/>
            <p:cNvSpPr txBox="1"/>
            <p:nvPr/>
          </p:nvSpPr>
          <p:spPr>
            <a:xfrm>
              <a:off x="7825160" y="4181767"/>
              <a:ext cx="1000126" cy="2533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19100"/>
                </a:lnSpc>
                <a:defRPr sz="21500" b="1" spc="-2625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2</a:t>
              </a:r>
            </a:p>
          </p:txBody>
        </p:sp>
        <p:pic>
          <p:nvPicPr>
            <p:cNvPr id="105" name="Rectangle 672" descr="Rectangle 6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7750" y="4181475"/>
              <a:ext cx="8915400" cy="20193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9" name="Rectangle 673" descr="Rectangle 6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5850" y="4181475"/>
              <a:ext cx="114300" cy="19431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7" name="Check in et Check out numriques Horodats et ancrs dans la blockchain Principe Last out  First in"/>
            <p:cNvSpPr txBox="1"/>
            <p:nvPr/>
          </p:nvSpPr>
          <p:spPr>
            <a:xfrm>
              <a:off x="9144000" y="4764729"/>
              <a:ext cx="7662069" cy="1129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Check in et Check out </a:t>
              </a:r>
              <a:r>
                <a:rPr dirty="0" err="1"/>
                <a:t>numériques</a:t>
              </a:r>
              <a:r>
                <a:rPr dirty="0"/>
                <a:t> (</a:t>
              </a:r>
              <a:r>
                <a:rPr dirty="0" err="1"/>
                <a:t>Horodatés</a:t>
              </a:r>
              <a:r>
                <a:rPr dirty="0"/>
                <a:t> et </a:t>
              </a:r>
              <a:r>
                <a:rPr dirty="0" err="1"/>
                <a:t>ancrés</a:t>
              </a:r>
              <a:r>
                <a:rPr dirty="0"/>
                <a:t> dans la blockchain)</a:t>
              </a:r>
            </a:p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Principe Last out =&gt; First in</a:t>
              </a:r>
            </a:p>
          </p:txBody>
        </p:sp>
        <p:sp>
          <p:nvSpPr>
            <p:cNvPr id="120" name="tats des lieux"/>
            <p:cNvSpPr txBox="1"/>
            <p:nvPr/>
          </p:nvSpPr>
          <p:spPr>
            <a:xfrm>
              <a:off x="9144000" y="4325995"/>
              <a:ext cx="1828800" cy="3681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300" b="1" spc="-132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États des </a:t>
              </a:r>
              <a:r>
                <a:rPr dirty="0" err="1"/>
                <a:t>lieux</a:t>
              </a:r>
              <a:endParaRPr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9E8927C-5012-0241-D0F3-F3AE5230E9C5}"/>
              </a:ext>
            </a:extLst>
          </p:cNvPr>
          <p:cNvGrpSpPr/>
          <p:nvPr/>
        </p:nvGrpSpPr>
        <p:grpSpPr>
          <a:xfrm>
            <a:off x="7825160" y="6829892"/>
            <a:ext cx="9753600" cy="2533066"/>
            <a:chOff x="7829550" y="6410617"/>
            <a:chExt cx="9753600" cy="2533066"/>
          </a:xfrm>
        </p:grpSpPr>
        <p:sp>
          <p:nvSpPr>
            <p:cNvPr id="103" name="name_3"/>
            <p:cNvSpPr txBox="1"/>
            <p:nvPr/>
          </p:nvSpPr>
          <p:spPr>
            <a:xfrm>
              <a:off x="7829550" y="6410617"/>
              <a:ext cx="1000125" cy="2533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19100"/>
                </a:lnSpc>
                <a:defRPr sz="21500" b="1" spc="-2625">
                  <a:solidFill>
                    <a:srgbClr val="00573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pic>
          <p:nvPicPr>
            <p:cNvPr id="107" name="Rectangle 674" descr="Rectangle 6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7750" y="6419850"/>
              <a:ext cx="8915400" cy="20193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0" name="Rectangle 675" descr="Rectangle 6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5850" y="6419850"/>
              <a:ext cx="114300" cy="19431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8" name="Validation  distance Contradictoire  distance"/>
            <p:cNvSpPr txBox="1"/>
            <p:nvPr/>
          </p:nvSpPr>
          <p:spPr>
            <a:xfrm>
              <a:off x="9144000" y="7012629"/>
              <a:ext cx="3562350" cy="748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Validation à distance</a:t>
              </a:r>
            </a:p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Contradictoire à distance</a:t>
              </a:r>
            </a:p>
          </p:txBody>
        </p:sp>
        <p:sp>
          <p:nvSpPr>
            <p:cNvPr id="119" name="Archivage scuris Hbergement scuris"/>
            <p:cNvSpPr txBox="1"/>
            <p:nvPr/>
          </p:nvSpPr>
          <p:spPr>
            <a:xfrm>
              <a:off x="12715875" y="7012629"/>
              <a:ext cx="3257550" cy="748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Archivage sécurisé</a:t>
              </a:r>
            </a:p>
            <a:p>
              <a:pPr>
                <a:lnSpc>
                  <a:spcPts val="3000"/>
                </a:lnSpc>
                <a:defRPr sz="2300" spc="-10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Hébergement sécurisé </a:t>
              </a:r>
            </a:p>
          </p:txBody>
        </p:sp>
        <p:sp>
          <p:nvSpPr>
            <p:cNvPr id="121" name="Validation  Scurisation"/>
            <p:cNvSpPr txBox="1"/>
            <p:nvPr/>
          </p:nvSpPr>
          <p:spPr>
            <a:xfrm>
              <a:off x="9144000" y="6592945"/>
              <a:ext cx="3114675" cy="3681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300" b="1" spc="-133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Validation &amp; Sécurisation</a:t>
              </a:r>
            </a:p>
          </p:txBody>
        </p:sp>
      </p:grpSp>
      <p:sp>
        <p:nvSpPr>
          <p:cNvPr id="122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123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124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you checkinn logo noir 1" descr="you checkinn logo noi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OINTS FORTS  DIFFRENCIATION"/>
          <p:cNvSpPr txBox="1"/>
          <p:nvPr/>
        </p:nvSpPr>
        <p:spPr>
          <a:xfrm>
            <a:off x="3486150" y="790557"/>
            <a:ext cx="1182052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POINTS FORTS / DIFFÉRENCIATION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50A9801-62FE-B17C-CD7E-C3EC464CEEC8}"/>
              </a:ext>
            </a:extLst>
          </p:cNvPr>
          <p:cNvGrpSpPr/>
          <p:nvPr/>
        </p:nvGrpSpPr>
        <p:grpSpPr>
          <a:xfrm>
            <a:off x="2219325" y="3505200"/>
            <a:ext cx="3409950" cy="3822540"/>
            <a:chOff x="2219325" y="3505200"/>
            <a:chExt cx="3409950" cy="3822540"/>
          </a:xfrm>
        </p:grpSpPr>
        <p:pic>
          <p:nvPicPr>
            <p:cNvPr id="126" name="Vector 357" descr="Vector 3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3860" y="6207413"/>
              <a:ext cx="2342742" cy="5443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3" name="Group 47918" descr="Group 479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975" y="3505200"/>
              <a:ext cx="2409825" cy="24098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6" name="Scurit et preuve"/>
            <p:cNvSpPr txBox="1"/>
            <p:nvPr/>
          </p:nvSpPr>
          <p:spPr>
            <a:xfrm>
              <a:off x="2451088" y="6038694"/>
              <a:ext cx="233362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048B3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Sécurité et </a:t>
              </a:r>
              <a:r>
                <a:rPr dirty="0" err="1"/>
                <a:t>preuve</a:t>
              </a:r>
              <a:endParaRPr dirty="0"/>
            </a:p>
          </p:txBody>
        </p:sp>
        <p:sp>
          <p:nvSpPr>
            <p:cNvPr id="140" name="Certification blockchain Traabilit"/>
            <p:cNvSpPr txBox="1"/>
            <p:nvPr/>
          </p:nvSpPr>
          <p:spPr>
            <a:xfrm>
              <a:off x="2219325" y="6577017"/>
              <a:ext cx="3409950" cy="750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Certification blockchain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Traçabilité</a:t>
              </a:r>
              <a:endParaRPr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7072CD7-39E3-2A32-296C-CEEF303D33BF}"/>
              </a:ext>
            </a:extLst>
          </p:cNvPr>
          <p:cNvGrpSpPr/>
          <p:nvPr/>
        </p:nvGrpSpPr>
        <p:grpSpPr>
          <a:xfrm>
            <a:off x="5867400" y="3505200"/>
            <a:ext cx="3409950" cy="4669388"/>
            <a:chOff x="5867400" y="3505200"/>
            <a:chExt cx="3409950" cy="4669388"/>
          </a:xfrm>
        </p:grpSpPr>
        <p:pic>
          <p:nvPicPr>
            <p:cNvPr id="127" name="Vector 358" descr="Vector 3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2736" y="6291300"/>
              <a:ext cx="3099793" cy="5276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2" name="Group 47916" descr="Group 479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050" y="3505200"/>
              <a:ext cx="2409825" cy="24098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7" name="Efficacit oprationnelle"/>
            <p:cNvSpPr txBox="1"/>
            <p:nvPr/>
          </p:nvSpPr>
          <p:spPr>
            <a:xfrm>
              <a:off x="6115050" y="6115317"/>
              <a:ext cx="31051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048B3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Efficacité</a:t>
              </a:r>
              <a:r>
                <a:rPr dirty="0"/>
                <a:t> </a:t>
              </a:r>
              <a:r>
                <a:rPr dirty="0" err="1"/>
                <a:t>opérationnelle</a:t>
              </a:r>
              <a:endParaRPr dirty="0"/>
            </a:p>
          </p:txBody>
        </p:sp>
        <p:sp>
          <p:nvSpPr>
            <p:cNvPr id="141" name="Contrat de location Caution tats des lieux certifis Gain de temps"/>
            <p:cNvSpPr txBox="1"/>
            <p:nvPr/>
          </p:nvSpPr>
          <p:spPr>
            <a:xfrm>
              <a:off x="5867400" y="6661866"/>
              <a:ext cx="3409950" cy="1512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Contrat</a:t>
              </a:r>
              <a:r>
                <a:rPr dirty="0"/>
                <a:t> de location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Caution 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États des </a:t>
              </a:r>
              <a:r>
                <a:rPr dirty="0" err="1"/>
                <a:t>lieux</a:t>
              </a:r>
              <a:r>
                <a:rPr dirty="0"/>
                <a:t> </a:t>
              </a:r>
              <a:r>
                <a:rPr dirty="0" err="1"/>
                <a:t>certifiés</a:t>
              </a:r>
              <a:endParaRPr dirty="0"/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Gain de temps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0DCBDB-1989-3099-F2B5-BD9CA4DCCD1F}"/>
              </a:ext>
            </a:extLst>
          </p:cNvPr>
          <p:cNvGrpSpPr/>
          <p:nvPr/>
        </p:nvGrpSpPr>
        <p:grpSpPr>
          <a:xfrm>
            <a:off x="9553054" y="3505200"/>
            <a:ext cx="3409950" cy="4258410"/>
            <a:chOff x="9515475" y="3505200"/>
            <a:chExt cx="3409950" cy="4258410"/>
          </a:xfrm>
        </p:grpSpPr>
        <p:pic>
          <p:nvPicPr>
            <p:cNvPr id="128" name="Vector 359" descr="Vector 3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8121" y="6270166"/>
              <a:ext cx="2351932" cy="531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1" name="Group 47917" descr="Group 479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63125" y="3505200"/>
              <a:ext cx="2409825" cy="24098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8" name="Simplicit dusage"/>
            <p:cNvSpPr txBox="1"/>
            <p:nvPr/>
          </p:nvSpPr>
          <p:spPr>
            <a:xfrm>
              <a:off x="9763125" y="6115317"/>
              <a:ext cx="2343150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048B3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Simplicité</a:t>
              </a:r>
              <a:r>
                <a:rPr dirty="0"/>
                <a:t> </a:t>
              </a:r>
              <a:r>
                <a:rPr dirty="0" err="1"/>
                <a:t>d’usage</a:t>
              </a:r>
              <a:endParaRPr dirty="0"/>
            </a:p>
          </p:txBody>
        </p:sp>
        <p:sp>
          <p:nvSpPr>
            <p:cNvPr id="142" name="Applications mobiles iOS  Android Web service"/>
            <p:cNvSpPr txBox="1"/>
            <p:nvPr/>
          </p:nvSpPr>
          <p:spPr>
            <a:xfrm>
              <a:off x="9515475" y="6631887"/>
              <a:ext cx="3409950" cy="1131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Applications mobiles  iOS / Android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Web service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455B3EF-57A4-0EF8-84C7-857E30120781}"/>
              </a:ext>
            </a:extLst>
          </p:cNvPr>
          <p:cNvGrpSpPr/>
          <p:nvPr/>
        </p:nvGrpSpPr>
        <p:grpSpPr>
          <a:xfrm>
            <a:off x="13163550" y="3505200"/>
            <a:ext cx="3409950" cy="5063267"/>
            <a:chOff x="13163550" y="3505200"/>
            <a:chExt cx="3409950" cy="5063267"/>
          </a:xfrm>
        </p:grpSpPr>
        <p:pic>
          <p:nvPicPr>
            <p:cNvPr id="129" name="Vector 360" descr="Vector 3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64691" y="6232756"/>
              <a:ext cx="2248422" cy="5484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0" name="Group 47914" descr="Group 479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11200" y="3505200"/>
              <a:ext cx="2409825" cy="24098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Intgration locale"/>
            <p:cNvSpPr txBox="1"/>
            <p:nvPr/>
          </p:nvSpPr>
          <p:spPr>
            <a:xfrm>
              <a:off x="13411200" y="6115317"/>
              <a:ext cx="221932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048B3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Intégration locale</a:t>
              </a:r>
            </a:p>
          </p:txBody>
        </p:sp>
        <p:sp>
          <p:nvSpPr>
            <p:cNvPr id="143" name="Livret numrique Activit touristique Agenda culturel Services favorisant lconomie locale"/>
            <p:cNvSpPr txBox="1"/>
            <p:nvPr/>
          </p:nvSpPr>
          <p:spPr>
            <a:xfrm>
              <a:off x="13163550" y="6674745"/>
              <a:ext cx="3409950" cy="1893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Livret</a:t>
              </a:r>
              <a:r>
                <a:rPr dirty="0"/>
                <a:t> numérique </a:t>
              </a:r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 err="1"/>
                <a:t>Activité</a:t>
              </a:r>
              <a:r>
                <a:rPr dirty="0"/>
                <a:t> </a:t>
              </a:r>
              <a:r>
                <a:rPr dirty="0" err="1"/>
                <a:t>touristique</a:t>
              </a:r>
              <a:endParaRPr dirty="0"/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Agenda </a:t>
              </a:r>
              <a:r>
                <a:rPr dirty="0" err="1"/>
                <a:t>culturel</a:t>
              </a:r>
              <a:endParaRPr dirty="0"/>
            </a:p>
            <a:p>
              <a:pPr marL="228600" indent="-228600">
                <a:lnSpc>
                  <a:spcPts val="3000"/>
                </a:lnSpc>
                <a:buSzPct val="100000"/>
                <a:buChar char="•"/>
                <a:defRPr sz="2400" spc="-8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Services </a:t>
              </a:r>
              <a:r>
                <a:rPr dirty="0" err="1"/>
                <a:t>favorisant</a:t>
              </a:r>
              <a:r>
                <a:rPr dirty="0"/>
                <a:t> </a:t>
              </a:r>
              <a:r>
                <a:rPr dirty="0" err="1"/>
                <a:t>l’économie</a:t>
              </a:r>
              <a:r>
                <a:rPr dirty="0"/>
                <a:t> locale</a:t>
              </a:r>
            </a:p>
          </p:txBody>
        </p:sp>
      </p:grpSp>
      <p:sp>
        <p:nvSpPr>
          <p:cNvPr id="144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145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146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you checkinn logo noir 1" descr="you checkinn logo noi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AT DAVANCEMENT  DEPLOIEMENT"/>
          <p:cNvSpPr txBox="1"/>
          <p:nvPr/>
        </p:nvSpPr>
        <p:spPr>
          <a:xfrm>
            <a:off x="2952750" y="790557"/>
            <a:ext cx="12954000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ÉTAT D’AVANCEMENT / DEPLOIEMENT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1ECCA49-51A8-B6E0-17B6-37A1D5C034BC}"/>
              </a:ext>
            </a:extLst>
          </p:cNvPr>
          <p:cNvGrpSpPr/>
          <p:nvPr/>
        </p:nvGrpSpPr>
        <p:grpSpPr>
          <a:xfrm>
            <a:off x="1704975" y="7183617"/>
            <a:ext cx="14923720" cy="1533525"/>
            <a:chOff x="1704975" y="7183617"/>
            <a:chExt cx="14923720" cy="1533525"/>
          </a:xfrm>
        </p:grpSpPr>
        <p:pic>
          <p:nvPicPr>
            <p:cNvPr id="151" name="Rectangle 675" descr="Rectangle 6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975" y="7191375"/>
              <a:ext cx="114300" cy="14573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Rectangle 671" descr="Rectangle 6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9220" y="7183617"/>
              <a:ext cx="14849475" cy="15335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4" name="Partenariats  intgrations"/>
            <p:cNvSpPr txBox="1"/>
            <p:nvPr/>
          </p:nvSpPr>
          <p:spPr>
            <a:xfrm>
              <a:off x="2114550" y="7539304"/>
              <a:ext cx="1819275" cy="751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Partenariats</a:t>
              </a:r>
              <a:r>
                <a:rPr dirty="0"/>
                <a:t> &amp;</a:t>
              </a:r>
              <a:r>
                <a:rPr lang="fr-FR" dirty="0"/>
                <a:t> </a:t>
              </a:r>
              <a:r>
                <a:rPr dirty="0" err="1"/>
                <a:t>intégrations</a:t>
              </a:r>
              <a:endParaRPr dirty="0"/>
            </a:p>
          </p:txBody>
        </p:sp>
        <p:sp>
          <p:nvSpPr>
            <p:cNvPr id="165" name="Systme de caution online avec Swikly"/>
            <p:cNvSpPr txBox="1"/>
            <p:nvPr/>
          </p:nvSpPr>
          <p:spPr>
            <a:xfrm>
              <a:off x="4158293" y="7539914"/>
              <a:ext cx="3333685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Système de caution online avec Swikly</a:t>
              </a:r>
            </a:p>
          </p:txBody>
        </p:sp>
        <p:sp>
          <p:nvSpPr>
            <p:cNvPr id="166" name="Ouverture vers les artisants et commerants locaux"/>
            <p:cNvSpPr txBox="1"/>
            <p:nvPr/>
          </p:nvSpPr>
          <p:spPr>
            <a:xfrm>
              <a:off x="12578394" y="7539914"/>
              <a:ext cx="398145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Ouverture vers les artisants et commerçants locaux</a:t>
              </a:r>
            </a:p>
          </p:txBody>
        </p:sp>
        <p:sp>
          <p:nvSpPr>
            <p:cNvPr id="167" name="Activits culturelles et touristiques avec Coq Trotteur"/>
            <p:cNvSpPr txBox="1"/>
            <p:nvPr/>
          </p:nvSpPr>
          <p:spPr>
            <a:xfrm>
              <a:off x="8368344" y="7354176"/>
              <a:ext cx="2588089" cy="1131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Activités culturelles et touristiques avec Coq Trotteur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FFFA0ED-8DC9-05FB-6EEE-78BA8984F97C}"/>
              </a:ext>
            </a:extLst>
          </p:cNvPr>
          <p:cNvGrpSpPr/>
          <p:nvPr/>
        </p:nvGrpSpPr>
        <p:grpSpPr>
          <a:xfrm>
            <a:off x="1704975" y="5581650"/>
            <a:ext cx="14925675" cy="1533525"/>
            <a:chOff x="1704975" y="5581650"/>
            <a:chExt cx="14925675" cy="1533525"/>
          </a:xfrm>
        </p:grpSpPr>
        <p:pic>
          <p:nvPicPr>
            <p:cNvPr id="155" name="Rectangle 670" descr="Rectangle 6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1175" y="5581650"/>
              <a:ext cx="14849475" cy="15335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" name="Rectangle 674" descr="Rectangle 67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4975" y="5581650"/>
              <a:ext cx="114300" cy="14573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Conformit et ancrage"/>
            <p:cNvSpPr txBox="1"/>
            <p:nvPr/>
          </p:nvSpPr>
          <p:spPr>
            <a:xfrm>
              <a:off x="2095500" y="5928775"/>
              <a:ext cx="1600200" cy="751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Conformité</a:t>
              </a:r>
              <a:r>
                <a:rPr dirty="0"/>
                <a:t> et </a:t>
              </a:r>
              <a:r>
                <a:rPr dirty="0" err="1"/>
                <a:t>ancrage</a:t>
              </a:r>
              <a:endParaRPr dirty="0"/>
            </a:p>
          </p:txBody>
        </p:sp>
        <p:sp>
          <p:nvSpPr>
            <p:cNvPr id="169" name="Solution dveloppe en France et conforme RGPD"/>
            <p:cNvSpPr txBox="1"/>
            <p:nvPr/>
          </p:nvSpPr>
          <p:spPr>
            <a:xfrm>
              <a:off x="4158293" y="5930189"/>
              <a:ext cx="365674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/>
                <a:t>Solution </a:t>
              </a:r>
              <a:r>
                <a:rPr dirty="0" err="1"/>
                <a:t>développée</a:t>
              </a:r>
              <a:r>
                <a:rPr dirty="0"/>
                <a:t> </a:t>
              </a:r>
              <a:r>
                <a:rPr dirty="0" err="1"/>
                <a:t>en</a:t>
              </a:r>
              <a:r>
                <a:rPr dirty="0"/>
                <a:t> France et </a:t>
              </a:r>
              <a:r>
                <a:rPr dirty="0" err="1"/>
                <a:t>conforme</a:t>
              </a:r>
              <a:r>
                <a:rPr dirty="0"/>
                <a:t> RGPD</a:t>
              </a:r>
            </a:p>
          </p:txBody>
        </p:sp>
        <p:sp>
          <p:nvSpPr>
            <p:cNvPr id="170" name="Solution hberg en France  Datas souveraines"/>
            <p:cNvSpPr txBox="1"/>
            <p:nvPr/>
          </p:nvSpPr>
          <p:spPr>
            <a:xfrm>
              <a:off x="8368344" y="5930189"/>
              <a:ext cx="398145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Solution hébergé en France &amp; Datas souveraines</a:t>
              </a:r>
            </a:p>
          </p:txBody>
        </p:sp>
        <p:sp>
          <p:nvSpPr>
            <p:cNvPr id="171" name="Ancrage Blockchain Tezos Franco Suisse"/>
            <p:cNvSpPr txBox="1"/>
            <p:nvPr/>
          </p:nvSpPr>
          <p:spPr>
            <a:xfrm>
              <a:off x="12578394" y="5930189"/>
              <a:ext cx="398145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 err="1"/>
                <a:t>Ancrage</a:t>
              </a:r>
              <a:r>
                <a:rPr dirty="0"/>
                <a:t> Blockchain Tezos Franco Suisse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D9989A-F097-19DC-8C8A-788AD6853ED2}"/>
              </a:ext>
            </a:extLst>
          </p:cNvPr>
          <p:cNvGrpSpPr/>
          <p:nvPr/>
        </p:nvGrpSpPr>
        <p:grpSpPr>
          <a:xfrm>
            <a:off x="1704975" y="2274227"/>
            <a:ext cx="15064420" cy="1533525"/>
            <a:chOff x="1704975" y="2362200"/>
            <a:chExt cx="15064420" cy="1533525"/>
          </a:xfrm>
        </p:grpSpPr>
        <p:pic>
          <p:nvPicPr>
            <p:cNvPr id="148" name="Rectangle 672" descr="Rectangle 6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4975" y="2362200"/>
              <a:ext cx="114300" cy="14573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" name="Rectangle 668" descr="Rectangle 6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1175" y="2362200"/>
              <a:ext cx="14849475" cy="15335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tatut"/>
            <p:cNvSpPr txBox="1"/>
            <p:nvPr/>
          </p:nvSpPr>
          <p:spPr>
            <a:xfrm>
              <a:off x="2114550" y="2905392"/>
              <a:ext cx="828675" cy="370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ts val="3000"/>
                </a:lnSpc>
                <a:defRPr sz="2400" b="1" i="1" spc="-22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 err="1"/>
                <a:t>Statut</a:t>
              </a:r>
              <a:endParaRPr dirty="0"/>
            </a:p>
          </p:txBody>
        </p:sp>
        <p:sp>
          <p:nvSpPr>
            <p:cNvPr id="174" name="Web services propritaires"/>
            <p:cNvSpPr txBox="1"/>
            <p:nvPr/>
          </p:nvSpPr>
          <p:spPr>
            <a:xfrm>
              <a:off x="4158293" y="2906001"/>
              <a:ext cx="3981451" cy="369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Web services propriétaires</a:t>
              </a:r>
            </a:p>
          </p:txBody>
        </p:sp>
        <p:sp>
          <p:nvSpPr>
            <p:cNvPr id="175" name="Plateforme oprationnelle et commercialisable"/>
            <p:cNvSpPr txBox="1"/>
            <p:nvPr/>
          </p:nvSpPr>
          <p:spPr>
            <a:xfrm>
              <a:off x="8473119" y="2720264"/>
              <a:ext cx="3981451" cy="7507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Plateforme opérationnelle et commercialisable</a:t>
              </a:r>
            </a:p>
          </p:txBody>
        </p:sp>
        <p:sp>
          <p:nvSpPr>
            <p:cNvPr id="176" name="Applications iOS et Android"/>
            <p:cNvSpPr txBox="1"/>
            <p:nvPr/>
          </p:nvSpPr>
          <p:spPr>
            <a:xfrm>
              <a:off x="12787944" y="2896476"/>
              <a:ext cx="3981451" cy="3697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spAutoFit/>
            </a:bodyPr>
            <a:lstStyle>
              <a:lvl1pPr marL="228600" indent="-228600">
                <a:lnSpc>
                  <a:spcPts val="3000"/>
                </a:lnSpc>
                <a:buSzPct val="100000"/>
                <a:buChar char="•"/>
                <a:defRPr sz="2400" spc="-105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Applications iOS et Android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590DE98-4EBE-4036-2EB8-A02D20691B19}"/>
              </a:ext>
            </a:extLst>
          </p:cNvPr>
          <p:cNvGrpSpPr/>
          <p:nvPr/>
        </p:nvGrpSpPr>
        <p:grpSpPr>
          <a:xfrm>
            <a:off x="662755" y="3894353"/>
            <a:ext cx="15970071" cy="1533525"/>
            <a:chOff x="2114550" y="4136860"/>
            <a:chExt cx="15970071" cy="1533525"/>
          </a:xfrm>
        </p:grpSpPr>
        <p:pic>
          <p:nvPicPr>
            <p:cNvPr id="159" name="Rectangle 669" descr="Rectangle 6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5146" y="4136860"/>
              <a:ext cx="14849475" cy="153352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1DC73F94-1C97-7075-5216-147DBE3B006B}"/>
                </a:ext>
              </a:extLst>
            </p:cNvPr>
            <p:cNvGrpSpPr/>
            <p:nvPr/>
          </p:nvGrpSpPr>
          <p:grpSpPr>
            <a:xfrm>
              <a:off x="2114550" y="4136860"/>
              <a:ext cx="10235245" cy="1457325"/>
              <a:chOff x="2114550" y="4136860"/>
              <a:chExt cx="10235245" cy="1457325"/>
            </a:xfrm>
          </p:grpSpPr>
          <p:pic>
            <p:nvPicPr>
              <p:cNvPr id="149" name="Rectangle 673" descr="Rectangle 67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8007" y="4136860"/>
                <a:ext cx="114300" cy="145732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73" name="Langues"/>
              <p:cNvSpPr txBox="1"/>
              <p:nvPr/>
            </p:nvSpPr>
            <p:spPr>
              <a:xfrm>
                <a:off x="2114550" y="4522686"/>
                <a:ext cx="1133475" cy="3558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lnSpc>
                    <a:spcPts val="3000"/>
                  </a:lnSpc>
                  <a:defRPr sz="2400" b="1" i="1" spc="-225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dirty="0"/>
                  <a:t>Langes</a:t>
                </a:r>
              </a:p>
            </p:txBody>
          </p:sp>
          <p:sp>
            <p:nvSpPr>
              <p:cNvPr id="177" name="Franais anglais espagnol"/>
              <p:cNvSpPr txBox="1"/>
              <p:nvPr/>
            </p:nvSpPr>
            <p:spPr>
              <a:xfrm>
                <a:off x="4158293" y="4515726"/>
                <a:ext cx="3981451" cy="3697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marL="228600" indent="-228600">
                  <a:lnSpc>
                    <a:spcPts val="3000"/>
                  </a:lnSpc>
                  <a:buSzPct val="100000"/>
                  <a:buChar char="•"/>
                  <a:defRPr sz="2400" spc="-105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rPr dirty="0"/>
                  <a:t>Français, anglais, </a:t>
                </a:r>
                <a:r>
                  <a:rPr dirty="0" err="1"/>
                  <a:t>espagnol</a:t>
                </a:r>
                <a:endParaRPr dirty="0"/>
              </a:p>
            </p:txBody>
          </p:sp>
          <p:sp>
            <p:nvSpPr>
              <p:cNvPr id="178" name="Allemand en prparation"/>
              <p:cNvSpPr txBox="1"/>
              <p:nvPr/>
            </p:nvSpPr>
            <p:spPr>
              <a:xfrm>
                <a:off x="8368344" y="4515726"/>
                <a:ext cx="3981451" cy="3697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marL="228600" indent="-228600">
                  <a:lnSpc>
                    <a:spcPts val="3000"/>
                  </a:lnSpc>
                  <a:buSzPct val="100000"/>
                  <a:buChar char="•"/>
                  <a:defRPr sz="2400" spc="-105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rPr dirty="0"/>
                  <a:t>Allemand </a:t>
                </a:r>
                <a:r>
                  <a:rPr dirty="0" err="1"/>
                  <a:t>en</a:t>
                </a:r>
                <a:r>
                  <a:rPr dirty="0"/>
                  <a:t> </a:t>
                </a:r>
                <a:r>
                  <a:rPr dirty="0" err="1"/>
                  <a:t>préparation</a:t>
                </a:r>
                <a:endParaRPr dirty="0"/>
              </a:p>
            </p:txBody>
          </p:sp>
        </p:grpSp>
      </p:grpSp>
      <p:sp>
        <p:nvSpPr>
          <p:cNvPr id="179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180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181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Rectangle" descr="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roup 47933" descr="Group 479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88" y="6553200"/>
            <a:ext cx="4672013" cy="14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roup 47934" descr="Group 479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725" y="6553200"/>
            <a:ext cx="3767139" cy="1362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roup 47935" descr="Group 479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0079" y="6553200"/>
            <a:ext cx="3490951" cy="172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roup 47911" descr="Group 479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6958" y="3448310"/>
            <a:ext cx="2621385" cy="2678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roup 47910" descr="Group 479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451" y="3448310"/>
            <a:ext cx="2659485" cy="2678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Group 47912" descr="Group 479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850" y="3448310"/>
            <a:ext cx="2621384" cy="2669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you checkinn logo noir 2" descr="you checkinn logo noir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9225" y="247650"/>
            <a:ext cx="1362075" cy="1362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MODLE CONOMIQUE"/>
          <p:cNvSpPr txBox="1"/>
          <p:nvPr/>
        </p:nvSpPr>
        <p:spPr>
          <a:xfrm>
            <a:off x="5238750" y="790557"/>
            <a:ext cx="81819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MODÈLE ÉCONOMIQUE</a:t>
            </a:r>
          </a:p>
        </p:txBody>
      </p:sp>
      <p:sp>
        <p:nvSpPr>
          <p:cNvPr id="192" name="Abonnement annuel"/>
          <p:cNvSpPr txBox="1"/>
          <p:nvPr/>
        </p:nvSpPr>
        <p:spPr>
          <a:xfrm>
            <a:off x="1809600" y="6477267"/>
            <a:ext cx="2638482" cy="3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000"/>
              </a:lnSpc>
              <a:defRPr sz="2400" b="1" i="1" spc="-2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Abonnement annuel</a:t>
            </a:r>
          </a:p>
        </p:txBody>
      </p:sp>
      <p:sp>
        <p:nvSpPr>
          <p:cNvPr id="193" name="Jusqu 3 logements  50  HT  an Jusqu 10 logements  95  HT  an Offres sur mesures selon typologie"/>
          <p:cNvSpPr txBox="1"/>
          <p:nvPr/>
        </p:nvSpPr>
        <p:spPr>
          <a:xfrm>
            <a:off x="1809600" y="7048500"/>
            <a:ext cx="4648300" cy="113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Jusqu’à 3 logements : 50 € HT / an</a:t>
            </a:r>
          </a:p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Jusqu’à 10 logements : 95 € HT / an</a:t>
            </a:r>
          </a:p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Offres sur mesures selon typologie</a:t>
            </a:r>
          </a:p>
        </p:txBody>
      </p:sp>
      <p:sp>
        <p:nvSpPr>
          <p:cNvPr id="194" name="Facturation  lacte"/>
          <p:cNvSpPr txBox="1"/>
          <p:nvPr/>
        </p:nvSpPr>
        <p:spPr>
          <a:xfrm>
            <a:off x="7938492" y="6477267"/>
            <a:ext cx="2445129" cy="3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000"/>
              </a:lnSpc>
              <a:defRPr sz="2400" b="1" i="1" spc="-2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Facturation à l’acte</a:t>
            </a:r>
          </a:p>
        </p:txBody>
      </p:sp>
      <p:sp>
        <p:nvSpPr>
          <p:cNvPr id="195" name="name_990  HT par tat des lieux entre  sortie Tarifs pro sur devis"/>
          <p:cNvSpPr txBox="1"/>
          <p:nvPr/>
        </p:nvSpPr>
        <p:spPr>
          <a:xfrm>
            <a:off x="7938492" y="6972300"/>
            <a:ext cx="3691436" cy="113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9,90 € HT par état des lieux entrée + sortie</a:t>
            </a:r>
          </a:p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Tarifs pro sur devis</a:t>
            </a:r>
          </a:p>
        </p:txBody>
      </p:sp>
      <p:sp>
        <p:nvSpPr>
          <p:cNvPr id="196" name="Gestion"/>
          <p:cNvSpPr txBox="1"/>
          <p:nvPr/>
        </p:nvSpPr>
        <p:spPr>
          <a:xfrm>
            <a:off x="13048766" y="6479567"/>
            <a:ext cx="1020523" cy="3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3000"/>
              </a:lnSpc>
              <a:defRPr sz="2400" b="1" i="1" spc="-2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Gestion</a:t>
            </a:r>
          </a:p>
        </p:txBody>
      </p:sp>
      <p:sp>
        <p:nvSpPr>
          <p:cNvPr id="197" name="Suivie des oprations en ligne Paiement en ligne Tacite reconduction"/>
          <p:cNvSpPr txBox="1"/>
          <p:nvPr/>
        </p:nvSpPr>
        <p:spPr>
          <a:xfrm>
            <a:off x="13048766" y="6974160"/>
            <a:ext cx="3481309" cy="151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Suivie des opérations en ligne</a:t>
            </a:r>
          </a:p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Paiement en ligne</a:t>
            </a:r>
          </a:p>
          <a:p>
            <a:pPr marL="228600" indent="-228600">
              <a:lnSpc>
                <a:spcPts val="3000"/>
              </a:lnSpc>
              <a:buSzPct val="100000"/>
              <a:buChar char="•"/>
              <a:defRPr sz="2400" spc="-12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Tacite reconduction</a:t>
            </a:r>
          </a:p>
        </p:txBody>
      </p:sp>
      <p:sp>
        <p:nvSpPr>
          <p:cNvPr id="198" name="Un modle simple et conomique"/>
          <p:cNvSpPr txBox="1"/>
          <p:nvPr/>
        </p:nvSpPr>
        <p:spPr>
          <a:xfrm>
            <a:off x="6029325" y="1541069"/>
            <a:ext cx="6381750" cy="556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4500"/>
              </a:lnSpc>
              <a:defRPr sz="3600" b="1" spc="-300">
                <a:solidFill>
                  <a:srgbClr val="0057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Un modèle simple et économique</a:t>
            </a:r>
          </a:p>
        </p:txBody>
      </p:sp>
      <p:sp>
        <p:nvSpPr>
          <p:cNvPr id="199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00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01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Vector" descr="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70"/>
            <a:ext cx="11919129" cy="894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roup 47952" descr="Group 479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73" y="1990725"/>
            <a:ext cx="2705101" cy="677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roup 47951" descr="Group 479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908" y="1839031"/>
            <a:ext cx="3397449" cy="694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you checkinn logo noir 1" descr="you checkinn logo noi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5900" y="342900"/>
            <a:ext cx="1219200" cy="122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roup 47950" descr="Group 479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87" y="1836688"/>
            <a:ext cx="3182170" cy="690216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ARIFS"/>
          <p:cNvSpPr txBox="1"/>
          <p:nvPr/>
        </p:nvSpPr>
        <p:spPr>
          <a:xfrm>
            <a:off x="7981950" y="790557"/>
            <a:ext cx="2428875" cy="91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7400"/>
              </a:lnSpc>
              <a:defRPr sz="5900" b="1" spc="-525">
                <a:gradFill flip="none" rotWithShape="1">
                  <a:gsLst>
                    <a:gs pos="0">
                      <a:srgbClr val="005736"/>
                    </a:gs>
                    <a:gs pos="100000">
                      <a:srgbClr val="048B34"/>
                    </a:gs>
                  </a:gsLst>
                  <a:lin ang="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TARIFS</a:t>
            </a:r>
          </a:p>
        </p:txBody>
      </p:sp>
      <p:sp>
        <p:nvSpPr>
          <p:cNvPr id="209" name="Pour les conciergeries et les pros"/>
          <p:cNvSpPr txBox="1"/>
          <p:nvPr/>
        </p:nvSpPr>
        <p:spPr>
          <a:xfrm rot="282220">
            <a:off x="8051983" y="4895801"/>
            <a:ext cx="2363298" cy="575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Pour les conciergeries</a:t>
            </a:r>
          </a:p>
          <a:p>
            <a:pPr algn="ctr">
              <a:lnSpc>
                <a:spcPts val="2300"/>
              </a:lnSpc>
              <a:defRPr b="1" i="1" spc="-1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les pros</a:t>
            </a:r>
          </a:p>
        </p:txBody>
      </p:sp>
      <p:sp>
        <p:nvSpPr>
          <p:cNvPr id="210" name="Abonnement sur devisen fonction du volume dactivit tat des lieux  en fonction du volume"/>
          <p:cNvSpPr txBox="1"/>
          <p:nvPr/>
        </p:nvSpPr>
        <p:spPr>
          <a:xfrm rot="282220">
            <a:off x="8274430" y="6031427"/>
            <a:ext cx="1918405" cy="181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ts val="2400"/>
              </a:lnSpc>
              <a:defRPr sz="1900" spc="-11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Abonnement : sur devis en fonction du volume d’activité</a:t>
            </a:r>
          </a:p>
          <a:p>
            <a:pPr>
              <a:lnSpc>
                <a:spcPts val="2400"/>
              </a:lnSpc>
              <a:defRPr sz="1900" spc="-11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lnSpc>
                <a:spcPts val="2400"/>
              </a:lnSpc>
              <a:defRPr sz="1900" spc="-11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État des lieux : en fonction du volume</a:t>
            </a:r>
          </a:p>
        </p:txBody>
      </p:sp>
      <p:sp>
        <p:nvSpPr>
          <p:cNvPr id="211" name="You Checkinn une marque de ControlH SAS"/>
          <p:cNvSpPr txBox="1"/>
          <p:nvPr/>
        </p:nvSpPr>
        <p:spPr>
          <a:xfrm>
            <a:off x="581025" y="9477394"/>
            <a:ext cx="44862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You Checkinn une marque de ControlH  SAS</a:t>
            </a:r>
          </a:p>
        </p:txBody>
      </p:sp>
      <p:sp>
        <p:nvSpPr>
          <p:cNvPr id="212" name="default_name"/>
          <p:cNvSpPr txBox="1"/>
          <p:nvPr/>
        </p:nvSpPr>
        <p:spPr>
          <a:xfrm>
            <a:off x="4637137" y="9486874"/>
            <a:ext cx="123826" cy="13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1100"/>
              </a:lnSpc>
              <a:defRPr sz="800" spc="-7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®</a:t>
            </a:r>
          </a:p>
        </p:txBody>
      </p:sp>
      <p:sp>
        <p:nvSpPr>
          <p:cNvPr id="213" name="wwwyoucheckinncom"/>
          <p:cNvSpPr txBox="1"/>
          <p:nvPr/>
        </p:nvSpPr>
        <p:spPr>
          <a:xfrm>
            <a:off x="581025" y="9725044"/>
            <a:ext cx="2314575" cy="29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ts val="2400"/>
              </a:lnSpc>
              <a:defRPr sz="1900" spc="-1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www.youcheckinn.com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812</Words>
  <Application>Microsoft Macintosh PowerPoint</Application>
  <PresentationFormat>Personnalisé</PresentationFormat>
  <Paragraphs>218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Utilisateur Microsoft Office</cp:lastModifiedBy>
  <cp:revision>7</cp:revision>
  <dcterms:modified xsi:type="dcterms:W3CDTF">2026-04-22T08:59:45Z</dcterms:modified>
</cp:coreProperties>
</file>